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18"/>
  </p:notesMasterIdLst>
  <p:sldIdLst>
    <p:sldId id="256" r:id="rId2"/>
    <p:sldId id="289" r:id="rId3"/>
    <p:sldId id="287" r:id="rId4"/>
    <p:sldId id="288" r:id="rId5"/>
    <p:sldId id="290" r:id="rId6"/>
    <p:sldId id="291" r:id="rId7"/>
    <p:sldId id="292" r:id="rId8"/>
    <p:sldId id="293" r:id="rId9"/>
    <p:sldId id="294" r:id="rId10"/>
    <p:sldId id="295" r:id="rId11"/>
    <p:sldId id="267" r:id="rId12"/>
    <p:sldId id="270" r:id="rId13"/>
    <p:sldId id="271" r:id="rId14"/>
    <p:sldId id="296" r:id="rId15"/>
    <p:sldId id="280" r:id="rId16"/>
    <p:sldId id="285"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6"/>
    <a:srgbClr val="CC0000"/>
    <a:srgbClr val="990000"/>
    <a:srgbClr val="F9A6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0" d="100"/>
          <a:sy n="90" d="100"/>
        </p:scale>
        <p:origin x="-1528" y="36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p:scale>
          <a:sx n="120" d="100"/>
          <a:sy n="120" d="100"/>
        </p:scale>
        <p:origin x="-600" y="30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oleObject" Target="file:///\\NEWTOWNFRIENDS\ROOT1\Faculty\NFSAdmin\Becky\Outcomes\ERB%20Results%202012.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ERB Results</a:t>
            </a:r>
          </a:p>
        </c:rich>
      </c:tx>
      <c:layout/>
      <c:overlay val="0"/>
    </c:title>
    <c:autoTitleDeleted val="0"/>
    <c:plotArea>
      <c:layout/>
      <c:lineChart>
        <c:grouping val="standard"/>
        <c:varyColors val="0"/>
        <c:ser>
          <c:idx val="0"/>
          <c:order val="0"/>
          <c:tx>
            <c:strRef>
              <c:f>Sheet1!$B$2</c:f>
              <c:strCache>
                <c:ptCount val="1"/>
                <c:pt idx="0">
                  <c:v>NFS</c:v>
                </c:pt>
              </c:strCache>
            </c:strRef>
          </c:tx>
          <c:cat>
            <c:strRef>
              <c:f>Sheet1!$A$3:$A$9</c:f>
              <c:strCache>
                <c:ptCount val="7"/>
                <c:pt idx="0">
                  <c:v>Verbal Reasoning</c:v>
                </c:pt>
                <c:pt idx="1">
                  <c:v>Vocabulary</c:v>
                </c:pt>
                <c:pt idx="2">
                  <c:v>Reading Comprehension</c:v>
                </c:pt>
                <c:pt idx="3">
                  <c:v>Writing Mechanics</c:v>
                </c:pt>
                <c:pt idx="4">
                  <c:v>Writing Concepts &amp; Skills</c:v>
                </c:pt>
                <c:pt idx="5">
                  <c:v>Quantitative Reasoning</c:v>
                </c:pt>
                <c:pt idx="6">
                  <c:v>Mathematics</c:v>
                </c:pt>
              </c:strCache>
            </c:strRef>
          </c:cat>
          <c:val>
            <c:numRef>
              <c:f>Sheet1!$B$3:$B$9</c:f>
              <c:numCache>
                <c:formatCode>General</c:formatCode>
                <c:ptCount val="7"/>
                <c:pt idx="0">
                  <c:v>97.0</c:v>
                </c:pt>
                <c:pt idx="1">
                  <c:v>92.0</c:v>
                </c:pt>
                <c:pt idx="2">
                  <c:v>90.0</c:v>
                </c:pt>
                <c:pt idx="3">
                  <c:v>90.0</c:v>
                </c:pt>
                <c:pt idx="4">
                  <c:v>92.0</c:v>
                </c:pt>
                <c:pt idx="5">
                  <c:v>95.0</c:v>
                </c:pt>
                <c:pt idx="6">
                  <c:v>93.0</c:v>
                </c:pt>
              </c:numCache>
            </c:numRef>
          </c:val>
          <c:smooth val="0"/>
        </c:ser>
        <c:ser>
          <c:idx val="1"/>
          <c:order val="1"/>
          <c:tx>
            <c:strRef>
              <c:f>Sheet1!$C$2</c:f>
              <c:strCache>
                <c:ptCount val="1"/>
                <c:pt idx="0">
                  <c:v>Independent</c:v>
                </c:pt>
              </c:strCache>
            </c:strRef>
          </c:tx>
          <c:cat>
            <c:strRef>
              <c:f>Sheet1!$A$3:$A$9</c:f>
              <c:strCache>
                <c:ptCount val="7"/>
                <c:pt idx="0">
                  <c:v>Verbal Reasoning</c:v>
                </c:pt>
                <c:pt idx="1">
                  <c:v>Vocabulary</c:v>
                </c:pt>
                <c:pt idx="2">
                  <c:v>Reading Comprehension</c:v>
                </c:pt>
                <c:pt idx="3">
                  <c:v>Writing Mechanics</c:v>
                </c:pt>
                <c:pt idx="4">
                  <c:v>Writing Concepts &amp; Skills</c:v>
                </c:pt>
                <c:pt idx="5">
                  <c:v>Quantitative Reasoning</c:v>
                </c:pt>
                <c:pt idx="6">
                  <c:v>Mathematics</c:v>
                </c:pt>
              </c:strCache>
            </c:strRef>
          </c:cat>
          <c:val>
            <c:numRef>
              <c:f>Sheet1!$C$3:$C$9</c:f>
              <c:numCache>
                <c:formatCode>General</c:formatCode>
                <c:ptCount val="7"/>
                <c:pt idx="0">
                  <c:v>91.0</c:v>
                </c:pt>
                <c:pt idx="1">
                  <c:v>91.0</c:v>
                </c:pt>
                <c:pt idx="2">
                  <c:v>90.0</c:v>
                </c:pt>
                <c:pt idx="3">
                  <c:v>90.0</c:v>
                </c:pt>
                <c:pt idx="4">
                  <c:v>90.0</c:v>
                </c:pt>
                <c:pt idx="5">
                  <c:v>91.0</c:v>
                </c:pt>
                <c:pt idx="6">
                  <c:v>92.0</c:v>
                </c:pt>
              </c:numCache>
            </c:numRef>
          </c:val>
          <c:smooth val="0"/>
        </c:ser>
        <c:ser>
          <c:idx val="2"/>
          <c:order val="2"/>
          <c:tx>
            <c:strRef>
              <c:f>Sheet1!$D$2</c:f>
              <c:strCache>
                <c:ptCount val="1"/>
                <c:pt idx="0">
                  <c:v>Suburban</c:v>
                </c:pt>
              </c:strCache>
            </c:strRef>
          </c:tx>
          <c:cat>
            <c:strRef>
              <c:f>Sheet1!$A$3:$A$9</c:f>
              <c:strCache>
                <c:ptCount val="7"/>
                <c:pt idx="0">
                  <c:v>Verbal Reasoning</c:v>
                </c:pt>
                <c:pt idx="1">
                  <c:v>Vocabulary</c:v>
                </c:pt>
                <c:pt idx="2">
                  <c:v>Reading Comprehension</c:v>
                </c:pt>
                <c:pt idx="3">
                  <c:v>Writing Mechanics</c:v>
                </c:pt>
                <c:pt idx="4">
                  <c:v>Writing Concepts &amp; Skills</c:v>
                </c:pt>
                <c:pt idx="5">
                  <c:v>Quantitative Reasoning</c:v>
                </c:pt>
                <c:pt idx="6">
                  <c:v>Mathematics</c:v>
                </c:pt>
              </c:strCache>
            </c:strRef>
          </c:cat>
          <c:val>
            <c:numRef>
              <c:f>Sheet1!$D$3:$D$9</c:f>
              <c:numCache>
                <c:formatCode>General</c:formatCode>
                <c:ptCount val="7"/>
                <c:pt idx="0">
                  <c:v>85.0</c:v>
                </c:pt>
                <c:pt idx="1">
                  <c:v>85.0</c:v>
                </c:pt>
                <c:pt idx="2">
                  <c:v>83.0</c:v>
                </c:pt>
                <c:pt idx="3">
                  <c:v>92.0</c:v>
                </c:pt>
                <c:pt idx="4">
                  <c:v>92.0</c:v>
                </c:pt>
                <c:pt idx="5">
                  <c:v>90.0</c:v>
                </c:pt>
                <c:pt idx="6">
                  <c:v>85.0</c:v>
                </c:pt>
              </c:numCache>
            </c:numRef>
          </c:val>
          <c:smooth val="0"/>
        </c:ser>
        <c:dLbls>
          <c:showLegendKey val="0"/>
          <c:showVal val="0"/>
          <c:showCatName val="0"/>
          <c:showSerName val="0"/>
          <c:showPercent val="0"/>
          <c:showBubbleSize val="0"/>
        </c:dLbls>
        <c:marker val="1"/>
        <c:smooth val="0"/>
        <c:axId val="2072351928"/>
        <c:axId val="2072354904"/>
      </c:lineChart>
      <c:catAx>
        <c:axId val="2072351928"/>
        <c:scaling>
          <c:orientation val="minMax"/>
        </c:scaling>
        <c:delete val="0"/>
        <c:axPos val="b"/>
        <c:majorTickMark val="out"/>
        <c:minorTickMark val="none"/>
        <c:tickLblPos val="nextTo"/>
        <c:crossAx val="2072354904"/>
        <c:crosses val="autoZero"/>
        <c:auto val="1"/>
        <c:lblAlgn val="ctr"/>
        <c:lblOffset val="100"/>
        <c:noMultiLvlLbl val="0"/>
      </c:catAx>
      <c:valAx>
        <c:axId val="2072354904"/>
        <c:scaling>
          <c:orientation val="minMax"/>
          <c:max val="100.0"/>
          <c:min val="50.0"/>
        </c:scaling>
        <c:delete val="0"/>
        <c:axPos val="l"/>
        <c:majorGridlines/>
        <c:title>
          <c:tx>
            <c:rich>
              <a:bodyPr rot="-5400000" vert="horz"/>
              <a:lstStyle/>
              <a:p>
                <a:pPr>
                  <a:defRPr/>
                </a:pPr>
                <a:r>
                  <a:rPr lang="en-US"/>
                  <a:t>Percentile</a:t>
                </a:r>
                <a:r>
                  <a:rPr lang="en-US" baseline="0"/>
                  <a:t> Rank</a:t>
                </a:r>
                <a:endParaRPr lang="en-US"/>
              </a:p>
            </c:rich>
          </c:tx>
          <c:layout/>
          <c:overlay val="0"/>
        </c:title>
        <c:numFmt formatCode="General" sourceLinked="1"/>
        <c:majorTickMark val="out"/>
        <c:minorTickMark val="none"/>
        <c:tickLblPos val="nextTo"/>
        <c:crossAx val="2072351928"/>
        <c:crosses val="autoZero"/>
        <c:crossBetween val="between"/>
      </c:valAx>
    </c:plotArea>
    <c:legend>
      <c:legendPos val="r"/>
      <c:layout/>
      <c:overlay val="0"/>
    </c:legend>
    <c:plotVisOnly val="1"/>
    <c:dispBlanksAs val="gap"/>
    <c:showDLblsOverMax val="0"/>
  </c:chart>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F02273B-29B2-48E1-A1CF-6C38BE8F5DE5}" type="doc">
      <dgm:prSet loTypeId="urn:microsoft.com/office/officeart/2005/8/layout/process5" loCatId="process" qsTypeId="urn:microsoft.com/office/officeart/2005/8/quickstyle/simple1" qsCatId="simple" csTypeId="urn:microsoft.com/office/officeart/2005/8/colors/accent1_2" csCatId="accent1" phldr="1"/>
      <dgm:spPr/>
      <dgm:t>
        <a:bodyPr/>
        <a:lstStyle/>
        <a:p>
          <a:endParaRPr lang="en-US"/>
        </a:p>
      </dgm:t>
    </dgm:pt>
    <dgm:pt modelId="{EC27546C-BD88-49C4-8063-D66E626C3A52}">
      <dgm:prSet phldrT="[Text]" custT="1"/>
      <dgm:spPr/>
      <dgm:t>
        <a:bodyPr/>
        <a:lstStyle/>
        <a:p>
          <a:r>
            <a:rPr lang="en-US" sz="1100" dirty="0">
              <a:solidFill>
                <a:schemeClr val="bg1"/>
              </a:solidFill>
            </a:rPr>
            <a:t>Secondary School Fair at NFS</a:t>
          </a:r>
        </a:p>
        <a:p>
          <a:r>
            <a:rPr lang="en-US" sz="1100" dirty="0">
              <a:solidFill>
                <a:schemeClr val="bg1"/>
              </a:solidFill>
            </a:rPr>
            <a:t>(7th &amp; 8th grade)</a:t>
          </a:r>
        </a:p>
      </dgm:t>
    </dgm:pt>
    <dgm:pt modelId="{C2F036E8-9CAA-44E3-B731-A66CFE2AB6EF}" type="parTrans" cxnId="{B385ADAF-1D23-4250-8111-2983629F6D0A}">
      <dgm:prSet/>
      <dgm:spPr/>
      <dgm:t>
        <a:bodyPr/>
        <a:lstStyle/>
        <a:p>
          <a:endParaRPr lang="en-US"/>
        </a:p>
      </dgm:t>
    </dgm:pt>
    <dgm:pt modelId="{2977DF60-1140-4EA1-9164-C760304FE52B}" type="sibTrans" cxnId="{B385ADAF-1D23-4250-8111-2983629F6D0A}">
      <dgm:prSet/>
      <dgm:spPr/>
      <dgm:t>
        <a:bodyPr/>
        <a:lstStyle/>
        <a:p>
          <a:endParaRPr lang="en-US"/>
        </a:p>
      </dgm:t>
    </dgm:pt>
    <dgm:pt modelId="{3635F3BC-FE97-49C4-8B06-1C82D893D5E1}">
      <dgm:prSet phldrT="[Text]" custT="1"/>
      <dgm:spPr/>
      <dgm:t>
        <a:bodyPr/>
        <a:lstStyle/>
        <a:p>
          <a:r>
            <a:rPr lang="en-US" sz="1100" dirty="0">
              <a:solidFill>
                <a:schemeClr val="bg1"/>
              </a:solidFill>
            </a:rPr>
            <a:t>Fall Secondary School information evening for parents</a:t>
          </a:r>
        </a:p>
        <a:p>
          <a:r>
            <a:rPr lang="en-US" sz="1100" dirty="0">
              <a:solidFill>
                <a:schemeClr val="bg1"/>
              </a:solidFill>
            </a:rPr>
            <a:t>(overview of </a:t>
          </a:r>
          <a:r>
            <a:rPr lang="en-US" sz="1100" dirty="0" smtClean="0">
              <a:solidFill>
                <a:schemeClr val="bg1"/>
              </a:solidFill>
            </a:rPr>
            <a:t>process</a:t>
          </a:r>
          <a:endParaRPr lang="en-US" sz="1100" dirty="0">
            <a:solidFill>
              <a:schemeClr val="bg1"/>
            </a:solidFill>
          </a:endParaRPr>
        </a:p>
      </dgm:t>
    </dgm:pt>
    <dgm:pt modelId="{BB832215-1A6F-406D-9151-A98B5785CCA9}" type="parTrans" cxnId="{5E61F629-CB0C-45C0-AD0D-0C3E5984FD75}">
      <dgm:prSet/>
      <dgm:spPr/>
      <dgm:t>
        <a:bodyPr/>
        <a:lstStyle/>
        <a:p>
          <a:endParaRPr lang="en-US"/>
        </a:p>
      </dgm:t>
    </dgm:pt>
    <dgm:pt modelId="{3EBFDF47-40D0-4209-86B0-BD16D8CCA76D}" type="sibTrans" cxnId="{5E61F629-CB0C-45C0-AD0D-0C3E5984FD75}">
      <dgm:prSet/>
      <dgm:spPr/>
      <dgm:t>
        <a:bodyPr/>
        <a:lstStyle/>
        <a:p>
          <a:endParaRPr lang="en-US"/>
        </a:p>
      </dgm:t>
    </dgm:pt>
    <dgm:pt modelId="{3E653822-2BD5-43FB-A5EE-7714F199A942}">
      <dgm:prSet phldrT="[Text]" custT="1"/>
      <dgm:spPr/>
      <dgm:t>
        <a:bodyPr/>
        <a:lstStyle/>
        <a:p>
          <a:r>
            <a:rPr lang="en-US" sz="1100" dirty="0">
              <a:solidFill>
                <a:schemeClr val="bg1"/>
              </a:solidFill>
            </a:rPr>
            <a:t>Mock interviews with Jody</a:t>
          </a:r>
        </a:p>
      </dgm:t>
    </dgm:pt>
    <dgm:pt modelId="{ED2124AF-F7D8-42D7-8AD4-472F05DE306D}" type="parTrans" cxnId="{53E3DC05-D5AE-4D0F-9529-5834F1746CF1}">
      <dgm:prSet/>
      <dgm:spPr/>
      <dgm:t>
        <a:bodyPr/>
        <a:lstStyle/>
        <a:p>
          <a:endParaRPr lang="en-US"/>
        </a:p>
      </dgm:t>
    </dgm:pt>
    <dgm:pt modelId="{70476B5F-39A8-4B8D-9A7B-1904F73926AA}" type="sibTrans" cxnId="{53E3DC05-D5AE-4D0F-9529-5834F1746CF1}">
      <dgm:prSet/>
      <dgm:spPr/>
      <dgm:t>
        <a:bodyPr/>
        <a:lstStyle/>
        <a:p>
          <a:endParaRPr lang="en-US"/>
        </a:p>
      </dgm:t>
    </dgm:pt>
    <dgm:pt modelId="{01F1189C-19D6-44DC-95C9-E2EAA0EBE3C3}">
      <dgm:prSet phldrT="[Text]" custT="1"/>
      <dgm:spPr/>
      <dgm:t>
        <a:bodyPr/>
        <a:lstStyle/>
        <a:p>
          <a:pPr algn="l"/>
          <a:r>
            <a:rPr lang="en-US" sz="1000" dirty="0" smtClean="0"/>
            <a:t>    </a:t>
          </a:r>
          <a:r>
            <a:rPr lang="en-US" sz="1000" dirty="0" smtClean="0">
              <a:solidFill>
                <a:schemeClr val="bg1"/>
              </a:solidFill>
            </a:rPr>
            <a:t> Meetings</a:t>
          </a:r>
          <a:r>
            <a:rPr lang="en-US" sz="1100" dirty="0" smtClean="0">
              <a:solidFill>
                <a:schemeClr val="bg1"/>
              </a:solidFill>
            </a:rPr>
            <a:t> with Families</a:t>
          </a:r>
        </a:p>
        <a:p>
          <a:pPr algn="l"/>
          <a:r>
            <a:rPr lang="en-US" sz="1000" dirty="0" smtClean="0">
              <a:solidFill>
                <a:schemeClr val="bg1"/>
              </a:solidFill>
            </a:rPr>
            <a:t>     Application</a:t>
          </a:r>
          <a:r>
            <a:rPr lang="en-US" sz="1100" dirty="0" smtClean="0">
              <a:solidFill>
                <a:schemeClr val="bg1"/>
              </a:solidFill>
            </a:rPr>
            <a:t> process</a:t>
          </a:r>
        </a:p>
        <a:p>
          <a:pPr algn="l"/>
          <a:r>
            <a:rPr lang="en-US" sz="1100" dirty="0" smtClean="0">
              <a:solidFill>
                <a:schemeClr val="bg1"/>
              </a:solidFill>
            </a:rPr>
            <a:t>     Recommendations</a:t>
          </a:r>
        </a:p>
        <a:p>
          <a:pPr algn="l"/>
          <a:r>
            <a:rPr lang="en-US" sz="1100" dirty="0" smtClean="0">
              <a:solidFill>
                <a:schemeClr val="bg1"/>
              </a:solidFill>
            </a:rPr>
            <a:t>           by teachers</a:t>
          </a:r>
        </a:p>
        <a:p>
          <a:pPr algn="l"/>
          <a:r>
            <a:rPr lang="en-US" sz="1100" dirty="0" smtClean="0">
              <a:solidFill>
                <a:schemeClr val="bg1"/>
              </a:solidFill>
            </a:rPr>
            <a:t>     Personal </a:t>
          </a:r>
          <a:r>
            <a:rPr lang="en-US" sz="1000" dirty="0" smtClean="0">
              <a:solidFill>
                <a:schemeClr val="bg1"/>
              </a:solidFill>
            </a:rPr>
            <a:t>Profiles</a:t>
          </a:r>
        </a:p>
        <a:p>
          <a:pPr algn="l"/>
          <a:r>
            <a:rPr lang="en-US" sz="1000" dirty="0" smtClean="0">
              <a:solidFill>
                <a:schemeClr val="bg1"/>
              </a:solidFill>
            </a:rPr>
            <a:t>      </a:t>
          </a:r>
          <a:r>
            <a:rPr lang="en-US" sz="1000" smtClean="0">
              <a:solidFill>
                <a:schemeClr val="bg1"/>
              </a:solidFill>
            </a:rPr>
            <a:t>Digital Portfolios</a:t>
          </a:r>
          <a:endParaRPr lang="en-US" sz="1000" dirty="0">
            <a:solidFill>
              <a:schemeClr val="bg1"/>
            </a:solidFill>
          </a:endParaRPr>
        </a:p>
      </dgm:t>
    </dgm:pt>
    <dgm:pt modelId="{530C72B3-76AA-40AC-AE56-A0BC420EC645}" type="parTrans" cxnId="{BFAC1C15-B730-4B8E-A70D-7354365DAA76}">
      <dgm:prSet/>
      <dgm:spPr/>
      <dgm:t>
        <a:bodyPr/>
        <a:lstStyle/>
        <a:p>
          <a:endParaRPr lang="en-US"/>
        </a:p>
      </dgm:t>
    </dgm:pt>
    <dgm:pt modelId="{46FCFFC0-8B56-497C-897C-9D75CD8B6406}" type="sibTrans" cxnId="{BFAC1C15-B730-4B8E-A70D-7354365DAA76}">
      <dgm:prSet/>
      <dgm:spPr/>
      <dgm:t>
        <a:bodyPr/>
        <a:lstStyle/>
        <a:p>
          <a:endParaRPr lang="en-US"/>
        </a:p>
      </dgm:t>
    </dgm:pt>
    <dgm:pt modelId="{0E38E545-7F83-47F6-8491-9A0B1A95E787}">
      <dgm:prSet phldrT="[Text]"/>
      <dgm:spPr>
        <a:solidFill>
          <a:schemeClr val="accent3">
            <a:lumMod val="20000"/>
            <a:lumOff val="80000"/>
          </a:schemeClr>
        </a:solidFill>
      </dgm:spPr>
      <dgm:t>
        <a:bodyPr/>
        <a:lstStyle/>
        <a:p>
          <a:r>
            <a:rPr lang="en-US" dirty="0" smtClean="0">
              <a:solidFill>
                <a:schemeClr val="bg1"/>
              </a:solidFill>
            </a:rPr>
            <a:t>9</a:t>
          </a:r>
          <a:r>
            <a:rPr lang="en-US" baseline="30000" dirty="0" smtClean="0">
              <a:solidFill>
                <a:schemeClr val="bg1"/>
              </a:solidFill>
            </a:rPr>
            <a:t>th</a:t>
          </a:r>
          <a:r>
            <a:rPr lang="en-US" dirty="0" smtClean="0">
              <a:solidFill>
                <a:schemeClr val="bg1"/>
              </a:solidFill>
            </a:rPr>
            <a:t> grade parent survey</a:t>
          </a:r>
          <a:endParaRPr lang="en-US" dirty="0">
            <a:solidFill>
              <a:schemeClr val="bg1"/>
            </a:solidFill>
          </a:endParaRPr>
        </a:p>
      </dgm:t>
    </dgm:pt>
    <dgm:pt modelId="{45806C38-B273-42CC-8B54-F40ED692754C}" type="parTrans" cxnId="{CB380CCC-C746-4AAD-BA69-5E00151BE568}">
      <dgm:prSet/>
      <dgm:spPr/>
      <dgm:t>
        <a:bodyPr/>
        <a:lstStyle/>
        <a:p>
          <a:endParaRPr lang="en-US"/>
        </a:p>
      </dgm:t>
    </dgm:pt>
    <dgm:pt modelId="{12D645FD-074B-4585-8355-1C7CACDB37C9}" type="sibTrans" cxnId="{CB380CCC-C746-4AAD-BA69-5E00151BE568}">
      <dgm:prSet/>
      <dgm:spPr/>
      <dgm:t>
        <a:bodyPr/>
        <a:lstStyle/>
        <a:p>
          <a:endParaRPr lang="en-US"/>
        </a:p>
      </dgm:t>
    </dgm:pt>
    <dgm:pt modelId="{36EF35F4-5840-445E-9350-06242A17B839}">
      <dgm:prSet custT="1"/>
      <dgm:spPr/>
      <dgm:t>
        <a:bodyPr/>
        <a:lstStyle/>
        <a:p>
          <a:r>
            <a:rPr lang="en-US" sz="1200" dirty="0" smtClean="0">
              <a:solidFill>
                <a:schemeClr val="bg1"/>
              </a:solidFill>
            </a:rPr>
            <a:t>SSAT mini-prep</a:t>
          </a:r>
          <a:endParaRPr lang="en-US" sz="1200" dirty="0">
            <a:solidFill>
              <a:schemeClr val="bg1"/>
            </a:solidFill>
          </a:endParaRPr>
        </a:p>
      </dgm:t>
    </dgm:pt>
    <dgm:pt modelId="{66154588-22B9-46B0-A9E6-16CCDF9583D8}" type="parTrans" cxnId="{014B3BC1-77A0-4341-8719-8BB052CA3B66}">
      <dgm:prSet/>
      <dgm:spPr/>
      <dgm:t>
        <a:bodyPr/>
        <a:lstStyle/>
        <a:p>
          <a:endParaRPr lang="en-US"/>
        </a:p>
      </dgm:t>
    </dgm:pt>
    <dgm:pt modelId="{782AEE40-51B3-4BED-80FF-3FE3A2D34D58}" type="sibTrans" cxnId="{014B3BC1-77A0-4341-8719-8BB052CA3B66}">
      <dgm:prSet/>
      <dgm:spPr/>
      <dgm:t>
        <a:bodyPr/>
        <a:lstStyle/>
        <a:p>
          <a:endParaRPr lang="en-US"/>
        </a:p>
      </dgm:t>
    </dgm:pt>
    <dgm:pt modelId="{38080A00-C27F-45A5-815B-EF00330BF45B}" type="pres">
      <dgm:prSet presAssocID="{FF02273B-29B2-48E1-A1CF-6C38BE8F5DE5}" presName="diagram" presStyleCnt="0">
        <dgm:presLayoutVars>
          <dgm:dir/>
          <dgm:resizeHandles val="exact"/>
        </dgm:presLayoutVars>
      </dgm:prSet>
      <dgm:spPr/>
      <dgm:t>
        <a:bodyPr/>
        <a:lstStyle/>
        <a:p>
          <a:endParaRPr lang="en-US"/>
        </a:p>
      </dgm:t>
    </dgm:pt>
    <dgm:pt modelId="{CF04B8F9-7B7C-4791-813B-7D5215599C9E}" type="pres">
      <dgm:prSet presAssocID="{EC27546C-BD88-49C4-8063-D66E626C3A52}" presName="node" presStyleLbl="node1" presStyleIdx="0" presStyleCnt="6">
        <dgm:presLayoutVars>
          <dgm:bulletEnabled val="1"/>
        </dgm:presLayoutVars>
      </dgm:prSet>
      <dgm:spPr/>
      <dgm:t>
        <a:bodyPr/>
        <a:lstStyle/>
        <a:p>
          <a:endParaRPr lang="en-US"/>
        </a:p>
      </dgm:t>
    </dgm:pt>
    <dgm:pt modelId="{BD5AF7B0-081A-4E7E-B00B-2A2BABB07008}" type="pres">
      <dgm:prSet presAssocID="{2977DF60-1140-4EA1-9164-C760304FE52B}" presName="sibTrans" presStyleLbl="sibTrans2D1" presStyleIdx="0" presStyleCnt="5"/>
      <dgm:spPr/>
      <dgm:t>
        <a:bodyPr/>
        <a:lstStyle/>
        <a:p>
          <a:endParaRPr lang="en-US"/>
        </a:p>
      </dgm:t>
    </dgm:pt>
    <dgm:pt modelId="{5E23ACC6-77BE-4E09-86F6-B702E7AD29DA}" type="pres">
      <dgm:prSet presAssocID="{2977DF60-1140-4EA1-9164-C760304FE52B}" presName="connectorText" presStyleLbl="sibTrans2D1" presStyleIdx="0" presStyleCnt="5"/>
      <dgm:spPr/>
      <dgm:t>
        <a:bodyPr/>
        <a:lstStyle/>
        <a:p>
          <a:endParaRPr lang="en-US"/>
        </a:p>
      </dgm:t>
    </dgm:pt>
    <dgm:pt modelId="{EDB40A00-856A-4B21-A7D3-D33616C6001D}" type="pres">
      <dgm:prSet presAssocID="{3635F3BC-FE97-49C4-8B06-1C82D893D5E1}" presName="node" presStyleLbl="node1" presStyleIdx="1" presStyleCnt="6" custLinFactNeighborX="-4406" custLinFactNeighborY="-734">
        <dgm:presLayoutVars>
          <dgm:bulletEnabled val="1"/>
        </dgm:presLayoutVars>
      </dgm:prSet>
      <dgm:spPr/>
      <dgm:t>
        <a:bodyPr/>
        <a:lstStyle/>
        <a:p>
          <a:endParaRPr lang="en-US"/>
        </a:p>
      </dgm:t>
    </dgm:pt>
    <dgm:pt modelId="{FEFF4746-8C39-4D35-ACC1-5201A88166FF}" type="pres">
      <dgm:prSet presAssocID="{3EBFDF47-40D0-4209-86B0-BD16D8CCA76D}" presName="sibTrans" presStyleLbl="sibTrans2D1" presStyleIdx="1" presStyleCnt="5"/>
      <dgm:spPr/>
      <dgm:t>
        <a:bodyPr/>
        <a:lstStyle/>
        <a:p>
          <a:endParaRPr lang="en-US"/>
        </a:p>
      </dgm:t>
    </dgm:pt>
    <dgm:pt modelId="{89CD05E6-ACF3-4519-B28C-A232C72E1A5C}" type="pres">
      <dgm:prSet presAssocID="{3EBFDF47-40D0-4209-86B0-BD16D8CCA76D}" presName="connectorText" presStyleLbl="sibTrans2D1" presStyleIdx="1" presStyleCnt="5"/>
      <dgm:spPr/>
      <dgm:t>
        <a:bodyPr/>
        <a:lstStyle/>
        <a:p>
          <a:endParaRPr lang="en-US"/>
        </a:p>
      </dgm:t>
    </dgm:pt>
    <dgm:pt modelId="{CFF9EE25-9091-426A-9B94-2097745FDC75}" type="pres">
      <dgm:prSet presAssocID="{3E653822-2BD5-43FB-A5EE-7714F199A942}" presName="node" presStyleLbl="node1" presStyleIdx="2" presStyleCnt="6" custLinFactNeighborX="2097" custLinFactNeighborY="-1420">
        <dgm:presLayoutVars>
          <dgm:bulletEnabled val="1"/>
        </dgm:presLayoutVars>
      </dgm:prSet>
      <dgm:spPr/>
      <dgm:t>
        <a:bodyPr/>
        <a:lstStyle/>
        <a:p>
          <a:endParaRPr lang="en-US"/>
        </a:p>
      </dgm:t>
    </dgm:pt>
    <dgm:pt modelId="{3324C347-6B1D-4330-B36A-B8BA6512C6F4}" type="pres">
      <dgm:prSet presAssocID="{70476B5F-39A8-4B8D-9A7B-1904F73926AA}" presName="sibTrans" presStyleLbl="sibTrans2D1" presStyleIdx="2" presStyleCnt="5"/>
      <dgm:spPr/>
      <dgm:t>
        <a:bodyPr/>
        <a:lstStyle/>
        <a:p>
          <a:endParaRPr lang="en-US"/>
        </a:p>
      </dgm:t>
    </dgm:pt>
    <dgm:pt modelId="{04F7226E-7BD8-4E01-95A4-ACF392692D6D}" type="pres">
      <dgm:prSet presAssocID="{70476B5F-39A8-4B8D-9A7B-1904F73926AA}" presName="connectorText" presStyleLbl="sibTrans2D1" presStyleIdx="2" presStyleCnt="5"/>
      <dgm:spPr/>
      <dgm:t>
        <a:bodyPr/>
        <a:lstStyle/>
        <a:p>
          <a:endParaRPr lang="en-US"/>
        </a:p>
      </dgm:t>
    </dgm:pt>
    <dgm:pt modelId="{082DC2B2-FA94-4F47-BCDC-BCCD653E03BF}" type="pres">
      <dgm:prSet presAssocID="{36EF35F4-5840-445E-9350-06242A17B839}" presName="node" presStyleLbl="node1" presStyleIdx="3" presStyleCnt="6">
        <dgm:presLayoutVars>
          <dgm:bulletEnabled val="1"/>
        </dgm:presLayoutVars>
      </dgm:prSet>
      <dgm:spPr/>
      <dgm:t>
        <a:bodyPr/>
        <a:lstStyle/>
        <a:p>
          <a:endParaRPr lang="en-US"/>
        </a:p>
      </dgm:t>
    </dgm:pt>
    <dgm:pt modelId="{57CF122C-DEDA-46CE-AF6F-78AE889080B4}" type="pres">
      <dgm:prSet presAssocID="{782AEE40-51B3-4BED-80FF-3FE3A2D34D58}" presName="sibTrans" presStyleLbl="sibTrans2D1" presStyleIdx="3" presStyleCnt="5"/>
      <dgm:spPr/>
      <dgm:t>
        <a:bodyPr/>
        <a:lstStyle/>
        <a:p>
          <a:endParaRPr lang="en-US"/>
        </a:p>
      </dgm:t>
    </dgm:pt>
    <dgm:pt modelId="{3440A3F1-FD6F-4532-A3AB-E4CA494CEE3A}" type="pres">
      <dgm:prSet presAssocID="{782AEE40-51B3-4BED-80FF-3FE3A2D34D58}" presName="connectorText" presStyleLbl="sibTrans2D1" presStyleIdx="3" presStyleCnt="5"/>
      <dgm:spPr/>
      <dgm:t>
        <a:bodyPr/>
        <a:lstStyle/>
        <a:p>
          <a:endParaRPr lang="en-US"/>
        </a:p>
      </dgm:t>
    </dgm:pt>
    <dgm:pt modelId="{C20DB95E-5C0E-4B93-AFED-517EB6073D8C}" type="pres">
      <dgm:prSet presAssocID="{01F1189C-19D6-44DC-95C9-E2EAA0EBE3C3}" presName="node" presStyleLbl="node1" presStyleIdx="4" presStyleCnt="6" custScaleX="126963" custScaleY="178416">
        <dgm:presLayoutVars>
          <dgm:bulletEnabled val="1"/>
        </dgm:presLayoutVars>
      </dgm:prSet>
      <dgm:spPr/>
      <dgm:t>
        <a:bodyPr/>
        <a:lstStyle/>
        <a:p>
          <a:endParaRPr lang="en-US"/>
        </a:p>
      </dgm:t>
    </dgm:pt>
    <dgm:pt modelId="{60B06245-57DA-4BDB-B54C-E1F19E669234}" type="pres">
      <dgm:prSet presAssocID="{46FCFFC0-8B56-497C-897C-9D75CD8B6406}" presName="sibTrans" presStyleLbl="sibTrans2D1" presStyleIdx="4" presStyleCnt="5"/>
      <dgm:spPr/>
      <dgm:t>
        <a:bodyPr/>
        <a:lstStyle/>
        <a:p>
          <a:endParaRPr lang="en-US"/>
        </a:p>
      </dgm:t>
    </dgm:pt>
    <dgm:pt modelId="{D0360A2F-6BA6-485B-A796-801A4EEEC748}" type="pres">
      <dgm:prSet presAssocID="{46FCFFC0-8B56-497C-897C-9D75CD8B6406}" presName="connectorText" presStyleLbl="sibTrans2D1" presStyleIdx="4" presStyleCnt="5"/>
      <dgm:spPr/>
      <dgm:t>
        <a:bodyPr/>
        <a:lstStyle/>
        <a:p>
          <a:endParaRPr lang="en-US"/>
        </a:p>
      </dgm:t>
    </dgm:pt>
    <dgm:pt modelId="{05266E38-3277-4BD3-BD93-B9D8030A2EAC}" type="pres">
      <dgm:prSet presAssocID="{0E38E545-7F83-47F6-8491-9A0B1A95E787}" presName="node" presStyleLbl="node1" presStyleIdx="5" presStyleCnt="6" custLinFactNeighborX="4281" custLinFactNeighborY="-498">
        <dgm:presLayoutVars>
          <dgm:bulletEnabled val="1"/>
        </dgm:presLayoutVars>
      </dgm:prSet>
      <dgm:spPr/>
      <dgm:t>
        <a:bodyPr/>
        <a:lstStyle/>
        <a:p>
          <a:endParaRPr lang="en-US"/>
        </a:p>
      </dgm:t>
    </dgm:pt>
  </dgm:ptLst>
  <dgm:cxnLst>
    <dgm:cxn modelId="{A3A59BDF-1269-4EE2-B4F8-ABDF36ACB510}" type="presOf" srcId="{2977DF60-1140-4EA1-9164-C760304FE52B}" destId="{BD5AF7B0-081A-4E7E-B00B-2A2BABB07008}" srcOrd="0" destOrd="0" presId="urn:microsoft.com/office/officeart/2005/8/layout/process5"/>
    <dgm:cxn modelId="{22B3D294-178A-4B41-B361-0B3DD0C86931}" type="presOf" srcId="{70476B5F-39A8-4B8D-9A7B-1904F73926AA}" destId="{3324C347-6B1D-4330-B36A-B8BA6512C6F4}" srcOrd="0" destOrd="0" presId="urn:microsoft.com/office/officeart/2005/8/layout/process5"/>
    <dgm:cxn modelId="{5E61F629-CB0C-45C0-AD0D-0C3E5984FD75}" srcId="{FF02273B-29B2-48E1-A1CF-6C38BE8F5DE5}" destId="{3635F3BC-FE97-49C4-8B06-1C82D893D5E1}" srcOrd="1" destOrd="0" parTransId="{BB832215-1A6F-406D-9151-A98B5785CCA9}" sibTransId="{3EBFDF47-40D0-4209-86B0-BD16D8CCA76D}"/>
    <dgm:cxn modelId="{5F69ADD8-86A9-4F27-87C7-B88B7B7F0BEA}" type="presOf" srcId="{782AEE40-51B3-4BED-80FF-3FE3A2D34D58}" destId="{3440A3F1-FD6F-4532-A3AB-E4CA494CEE3A}" srcOrd="1" destOrd="0" presId="urn:microsoft.com/office/officeart/2005/8/layout/process5"/>
    <dgm:cxn modelId="{B385ADAF-1D23-4250-8111-2983629F6D0A}" srcId="{FF02273B-29B2-48E1-A1CF-6C38BE8F5DE5}" destId="{EC27546C-BD88-49C4-8063-D66E626C3A52}" srcOrd="0" destOrd="0" parTransId="{C2F036E8-9CAA-44E3-B731-A66CFE2AB6EF}" sibTransId="{2977DF60-1140-4EA1-9164-C760304FE52B}"/>
    <dgm:cxn modelId="{A89DC9B0-1BDA-4986-A02A-0EEA2F494D00}" type="presOf" srcId="{01F1189C-19D6-44DC-95C9-E2EAA0EBE3C3}" destId="{C20DB95E-5C0E-4B93-AFED-517EB6073D8C}" srcOrd="0" destOrd="0" presId="urn:microsoft.com/office/officeart/2005/8/layout/process5"/>
    <dgm:cxn modelId="{69C45CCB-B27F-491C-BCF3-21675CED1D7E}" type="presOf" srcId="{2977DF60-1140-4EA1-9164-C760304FE52B}" destId="{5E23ACC6-77BE-4E09-86F6-B702E7AD29DA}" srcOrd="1" destOrd="0" presId="urn:microsoft.com/office/officeart/2005/8/layout/process5"/>
    <dgm:cxn modelId="{8BB1CBAD-3571-4D53-8768-32BE41DFD082}" type="presOf" srcId="{46FCFFC0-8B56-497C-897C-9D75CD8B6406}" destId="{60B06245-57DA-4BDB-B54C-E1F19E669234}" srcOrd="0" destOrd="0" presId="urn:microsoft.com/office/officeart/2005/8/layout/process5"/>
    <dgm:cxn modelId="{4ED94FE1-71C6-4AB7-84CF-C9D017212CB7}" type="presOf" srcId="{3E653822-2BD5-43FB-A5EE-7714F199A942}" destId="{CFF9EE25-9091-426A-9B94-2097745FDC75}" srcOrd="0" destOrd="0" presId="urn:microsoft.com/office/officeart/2005/8/layout/process5"/>
    <dgm:cxn modelId="{68E16FA5-D9B4-468E-94FE-1ED4EAECAC9B}" type="presOf" srcId="{46FCFFC0-8B56-497C-897C-9D75CD8B6406}" destId="{D0360A2F-6BA6-485B-A796-801A4EEEC748}" srcOrd="1" destOrd="0" presId="urn:microsoft.com/office/officeart/2005/8/layout/process5"/>
    <dgm:cxn modelId="{945F9782-BD6A-4B75-969C-BB338A87A0AE}" type="presOf" srcId="{782AEE40-51B3-4BED-80FF-3FE3A2D34D58}" destId="{57CF122C-DEDA-46CE-AF6F-78AE889080B4}" srcOrd="0" destOrd="0" presId="urn:microsoft.com/office/officeart/2005/8/layout/process5"/>
    <dgm:cxn modelId="{B041DC0A-B31D-4B91-871A-49C104F2CD7F}" type="presOf" srcId="{3EBFDF47-40D0-4209-86B0-BD16D8CCA76D}" destId="{FEFF4746-8C39-4D35-ACC1-5201A88166FF}" srcOrd="0" destOrd="0" presId="urn:microsoft.com/office/officeart/2005/8/layout/process5"/>
    <dgm:cxn modelId="{63185D7A-A0ED-4BD6-BC8B-9B89FFD6CF17}" type="presOf" srcId="{3635F3BC-FE97-49C4-8B06-1C82D893D5E1}" destId="{EDB40A00-856A-4B21-A7D3-D33616C6001D}" srcOrd="0" destOrd="0" presId="urn:microsoft.com/office/officeart/2005/8/layout/process5"/>
    <dgm:cxn modelId="{014B3BC1-77A0-4341-8719-8BB052CA3B66}" srcId="{FF02273B-29B2-48E1-A1CF-6C38BE8F5DE5}" destId="{36EF35F4-5840-445E-9350-06242A17B839}" srcOrd="3" destOrd="0" parTransId="{66154588-22B9-46B0-A9E6-16CCDF9583D8}" sibTransId="{782AEE40-51B3-4BED-80FF-3FE3A2D34D58}"/>
    <dgm:cxn modelId="{5C10D7DF-0418-4FA8-B350-3C5565394383}" type="presOf" srcId="{36EF35F4-5840-445E-9350-06242A17B839}" destId="{082DC2B2-FA94-4F47-BCDC-BCCD653E03BF}" srcOrd="0" destOrd="0" presId="urn:microsoft.com/office/officeart/2005/8/layout/process5"/>
    <dgm:cxn modelId="{53E3DC05-D5AE-4D0F-9529-5834F1746CF1}" srcId="{FF02273B-29B2-48E1-A1CF-6C38BE8F5DE5}" destId="{3E653822-2BD5-43FB-A5EE-7714F199A942}" srcOrd="2" destOrd="0" parTransId="{ED2124AF-F7D8-42D7-8AD4-472F05DE306D}" sibTransId="{70476B5F-39A8-4B8D-9A7B-1904F73926AA}"/>
    <dgm:cxn modelId="{CB380CCC-C746-4AAD-BA69-5E00151BE568}" srcId="{FF02273B-29B2-48E1-A1CF-6C38BE8F5DE5}" destId="{0E38E545-7F83-47F6-8491-9A0B1A95E787}" srcOrd="5" destOrd="0" parTransId="{45806C38-B273-42CC-8B54-F40ED692754C}" sibTransId="{12D645FD-074B-4585-8355-1C7CACDB37C9}"/>
    <dgm:cxn modelId="{BFAC1C15-B730-4B8E-A70D-7354365DAA76}" srcId="{FF02273B-29B2-48E1-A1CF-6C38BE8F5DE5}" destId="{01F1189C-19D6-44DC-95C9-E2EAA0EBE3C3}" srcOrd="4" destOrd="0" parTransId="{530C72B3-76AA-40AC-AE56-A0BC420EC645}" sibTransId="{46FCFFC0-8B56-497C-897C-9D75CD8B6406}"/>
    <dgm:cxn modelId="{182C5A0E-2700-409D-A28A-3257E4C4DAFB}" type="presOf" srcId="{FF02273B-29B2-48E1-A1CF-6C38BE8F5DE5}" destId="{38080A00-C27F-45A5-815B-EF00330BF45B}" srcOrd="0" destOrd="0" presId="urn:microsoft.com/office/officeart/2005/8/layout/process5"/>
    <dgm:cxn modelId="{F2C6DC46-27E9-41C9-914C-2A8A88223518}" type="presOf" srcId="{3EBFDF47-40D0-4209-86B0-BD16D8CCA76D}" destId="{89CD05E6-ACF3-4519-B28C-A232C72E1A5C}" srcOrd="1" destOrd="0" presId="urn:microsoft.com/office/officeart/2005/8/layout/process5"/>
    <dgm:cxn modelId="{BA19CEF4-F28E-44F3-81A9-C74AF40FEFED}" type="presOf" srcId="{70476B5F-39A8-4B8D-9A7B-1904F73926AA}" destId="{04F7226E-7BD8-4E01-95A4-ACF392692D6D}" srcOrd="1" destOrd="0" presId="urn:microsoft.com/office/officeart/2005/8/layout/process5"/>
    <dgm:cxn modelId="{B62A1E34-8799-4F1F-8481-C4E42A0759DF}" type="presOf" srcId="{0E38E545-7F83-47F6-8491-9A0B1A95E787}" destId="{05266E38-3277-4BD3-BD93-B9D8030A2EAC}" srcOrd="0" destOrd="0" presId="urn:microsoft.com/office/officeart/2005/8/layout/process5"/>
    <dgm:cxn modelId="{FB674AC1-3516-4416-8EED-7B134334AFE6}" type="presOf" srcId="{EC27546C-BD88-49C4-8063-D66E626C3A52}" destId="{CF04B8F9-7B7C-4791-813B-7D5215599C9E}" srcOrd="0" destOrd="0" presId="urn:microsoft.com/office/officeart/2005/8/layout/process5"/>
    <dgm:cxn modelId="{500ECD88-A778-4EE1-932F-BC997870D409}" type="presParOf" srcId="{38080A00-C27F-45A5-815B-EF00330BF45B}" destId="{CF04B8F9-7B7C-4791-813B-7D5215599C9E}" srcOrd="0" destOrd="0" presId="urn:microsoft.com/office/officeart/2005/8/layout/process5"/>
    <dgm:cxn modelId="{23036D55-33B0-4B48-9601-355C4D9BAB7A}" type="presParOf" srcId="{38080A00-C27F-45A5-815B-EF00330BF45B}" destId="{BD5AF7B0-081A-4E7E-B00B-2A2BABB07008}" srcOrd="1" destOrd="0" presId="urn:microsoft.com/office/officeart/2005/8/layout/process5"/>
    <dgm:cxn modelId="{041537AC-254A-40C6-AD92-19ED692724A3}" type="presParOf" srcId="{BD5AF7B0-081A-4E7E-B00B-2A2BABB07008}" destId="{5E23ACC6-77BE-4E09-86F6-B702E7AD29DA}" srcOrd="0" destOrd="0" presId="urn:microsoft.com/office/officeart/2005/8/layout/process5"/>
    <dgm:cxn modelId="{F5231990-7A8B-4155-A8F5-CC80FBF97243}" type="presParOf" srcId="{38080A00-C27F-45A5-815B-EF00330BF45B}" destId="{EDB40A00-856A-4B21-A7D3-D33616C6001D}" srcOrd="2" destOrd="0" presId="urn:microsoft.com/office/officeart/2005/8/layout/process5"/>
    <dgm:cxn modelId="{18A0ED16-7B12-4A33-95B9-B5812F63B285}" type="presParOf" srcId="{38080A00-C27F-45A5-815B-EF00330BF45B}" destId="{FEFF4746-8C39-4D35-ACC1-5201A88166FF}" srcOrd="3" destOrd="0" presId="urn:microsoft.com/office/officeart/2005/8/layout/process5"/>
    <dgm:cxn modelId="{4A684DFF-BD71-41D1-B27C-32A3A475E5EC}" type="presParOf" srcId="{FEFF4746-8C39-4D35-ACC1-5201A88166FF}" destId="{89CD05E6-ACF3-4519-B28C-A232C72E1A5C}" srcOrd="0" destOrd="0" presId="urn:microsoft.com/office/officeart/2005/8/layout/process5"/>
    <dgm:cxn modelId="{80087282-D8CA-44F7-A6F8-0EE2E5C95499}" type="presParOf" srcId="{38080A00-C27F-45A5-815B-EF00330BF45B}" destId="{CFF9EE25-9091-426A-9B94-2097745FDC75}" srcOrd="4" destOrd="0" presId="urn:microsoft.com/office/officeart/2005/8/layout/process5"/>
    <dgm:cxn modelId="{FDF1A7A8-C7DE-41AE-8244-48443C167A58}" type="presParOf" srcId="{38080A00-C27F-45A5-815B-EF00330BF45B}" destId="{3324C347-6B1D-4330-B36A-B8BA6512C6F4}" srcOrd="5" destOrd="0" presId="urn:microsoft.com/office/officeart/2005/8/layout/process5"/>
    <dgm:cxn modelId="{10D64C94-9EA8-4670-A008-E7DA0DAAFFE4}" type="presParOf" srcId="{3324C347-6B1D-4330-B36A-B8BA6512C6F4}" destId="{04F7226E-7BD8-4E01-95A4-ACF392692D6D}" srcOrd="0" destOrd="0" presId="urn:microsoft.com/office/officeart/2005/8/layout/process5"/>
    <dgm:cxn modelId="{127FF9E6-D2D6-46E1-B9D8-E7A46910BB59}" type="presParOf" srcId="{38080A00-C27F-45A5-815B-EF00330BF45B}" destId="{082DC2B2-FA94-4F47-BCDC-BCCD653E03BF}" srcOrd="6" destOrd="0" presId="urn:microsoft.com/office/officeart/2005/8/layout/process5"/>
    <dgm:cxn modelId="{4A579E62-3589-4E88-BA07-492F4526D85D}" type="presParOf" srcId="{38080A00-C27F-45A5-815B-EF00330BF45B}" destId="{57CF122C-DEDA-46CE-AF6F-78AE889080B4}" srcOrd="7" destOrd="0" presId="urn:microsoft.com/office/officeart/2005/8/layout/process5"/>
    <dgm:cxn modelId="{699C21B9-7C6B-4B74-AA7D-FDCE4F3D67EE}" type="presParOf" srcId="{57CF122C-DEDA-46CE-AF6F-78AE889080B4}" destId="{3440A3F1-FD6F-4532-A3AB-E4CA494CEE3A}" srcOrd="0" destOrd="0" presId="urn:microsoft.com/office/officeart/2005/8/layout/process5"/>
    <dgm:cxn modelId="{F79B4EF2-A4A8-48E6-A15F-04BB88391FDC}" type="presParOf" srcId="{38080A00-C27F-45A5-815B-EF00330BF45B}" destId="{C20DB95E-5C0E-4B93-AFED-517EB6073D8C}" srcOrd="8" destOrd="0" presId="urn:microsoft.com/office/officeart/2005/8/layout/process5"/>
    <dgm:cxn modelId="{4E4467F9-C02B-497E-8313-1BD418EC3CDD}" type="presParOf" srcId="{38080A00-C27F-45A5-815B-EF00330BF45B}" destId="{60B06245-57DA-4BDB-B54C-E1F19E669234}" srcOrd="9" destOrd="0" presId="urn:microsoft.com/office/officeart/2005/8/layout/process5"/>
    <dgm:cxn modelId="{CEB37516-F8DD-4A62-B6AB-15BFD7896936}" type="presParOf" srcId="{60B06245-57DA-4BDB-B54C-E1F19E669234}" destId="{D0360A2F-6BA6-485B-A796-801A4EEEC748}" srcOrd="0" destOrd="0" presId="urn:microsoft.com/office/officeart/2005/8/layout/process5"/>
    <dgm:cxn modelId="{B7DAD962-ECCE-4464-BC24-2E39F3AD9E97}" type="presParOf" srcId="{38080A00-C27F-45A5-815B-EF00330BF45B}" destId="{05266E38-3277-4BD3-BD93-B9D8030A2EAC}" srcOrd="10" destOrd="0" presId="urn:microsoft.com/office/officeart/2005/8/layout/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04B8F9-7B7C-4791-813B-7D5215599C9E}">
      <dsp:nvSpPr>
        <dsp:cNvPr id="0" name=""/>
        <dsp:cNvSpPr/>
      </dsp:nvSpPr>
      <dsp:spPr>
        <a:xfrm>
          <a:off x="470981" y="750842"/>
          <a:ext cx="1740507" cy="104430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a:solidFill>
                <a:schemeClr val="bg1"/>
              </a:solidFill>
            </a:rPr>
            <a:t>Secondary School Fair at NFS</a:t>
          </a:r>
        </a:p>
        <a:p>
          <a:pPr lvl="0" algn="ctr" defTabSz="488950">
            <a:lnSpc>
              <a:spcPct val="90000"/>
            </a:lnSpc>
            <a:spcBef>
              <a:spcPct val="0"/>
            </a:spcBef>
            <a:spcAft>
              <a:spcPct val="35000"/>
            </a:spcAft>
          </a:pPr>
          <a:r>
            <a:rPr lang="en-US" sz="1100" kern="1200" dirty="0">
              <a:solidFill>
                <a:schemeClr val="bg1"/>
              </a:solidFill>
            </a:rPr>
            <a:t>(7th &amp; 8th grade)</a:t>
          </a:r>
        </a:p>
      </dsp:txBody>
      <dsp:txXfrm>
        <a:off x="501568" y="781429"/>
        <a:ext cx="1679333" cy="983130"/>
      </dsp:txXfrm>
    </dsp:sp>
    <dsp:sp modelId="{BD5AF7B0-081A-4E7E-B00B-2A2BABB07008}">
      <dsp:nvSpPr>
        <dsp:cNvPr id="0" name=""/>
        <dsp:cNvSpPr/>
      </dsp:nvSpPr>
      <dsp:spPr>
        <a:xfrm rot="21588834">
          <a:off x="2347782" y="1053369"/>
          <a:ext cx="328345" cy="43164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a:p>
      </dsp:txBody>
      <dsp:txXfrm>
        <a:off x="2347782" y="1139858"/>
        <a:ext cx="229842" cy="258987"/>
      </dsp:txXfrm>
    </dsp:sp>
    <dsp:sp modelId="{EDB40A00-856A-4B21-A7D3-D33616C6001D}">
      <dsp:nvSpPr>
        <dsp:cNvPr id="0" name=""/>
        <dsp:cNvSpPr/>
      </dsp:nvSpPr>
      <dsp:spPr>
        <a:xfrm>
          <a:off x="2831005" y="743177"/>
          <a:ext cx="1740507" cy="104430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a:solidFill>
                <a:schemeClr val="bg1"/>
              </a:solidFill>
            </a:rPr>
            <a:t>Fall Secondary School information evening for parents</a:t>
          </a:r>
        </a:p>
        <a:p>
          <a:pPr lvl="0" algn="ctr" defTabSz="488950">
            <a:lnSpc>
              <a:spcPct val="90000"/>
            </a:lnSpc>
            <a:spcBef>
              <a:spcPct val="0"/>
            </a:spcBef>
            <a:spcAft>
              <a:spcPct val="35000"/>
            </a:spcAft>
          </a:pPr>
          <a:r>
            <a:rPr lang="en-US" sz="1100" kern="1200" dirty="0">
              <a:solidFill>
                <a:schemeClr val="bg1"/>
              </a:solidFill>
            </a:rPr>
            <a:t>(overview of </a:t>
          </a:r>
          <a:r>
            <a:rPr lang="en-US" sz="1100" kern="1200" dirty="0" smtClean="0">
              <a:solidFill>
                <a:schemeClr val="bg1"/>
              </a:solidFill>
            </a:rPr>
            <a:t>process</a:t>
          </a:r>
          <a:endParaRPr lang="en-US" sz="1100" kern="1200" dirty="0">
            <a:solidFill>
              <a:schemeClr val="bg1"/>
            </a:solidFill>
          </a:endParaRPr>
        </a:p>
      </dsp:txBody>
      <dsp:txXfrm>
        <a:off x="2861592" y="773764"/>
        <a:ext cx="1679333" cy="983130"/>
      </dsp:txXfrm>
    </dsp:sp>
    <dsp:sp modelId="{FEFF4746-8C39-4D35-ACC1-5201A88166FF}">
      <dsp:nvSpPr>
        <dsp:cNvPr id="0" name=""/>
        <dsp:cNvSpPr/>
      </dsp:nvSpPr>
      <dsp:spPr>
        <a:xfrm rot="21590208">
          <a:off x="4741920" y="1045958"/>
          <a:ext cx="410528" cy="43164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a:p>
      </dsp:txBody>
      <dsp:txXfrm>
        <a:off x="4741920" y="1132462"/>
        <a:ext cx="287370" cy="258987"/>
      </dsp:txXfrm>
    </dsp:sp>
    <dsp:sp modelId="{CFF9EE25-9091-426A-9B94-2097745FDC75}">
      <dsp:nvSpPr>
        <dsp:cNvPr id="0" name=""/>
        <dsp:cNvSpPr/>
      </dsp:nvSpPr>
      <dsp:spPr>
        <a:xfrm>
          <a:off x="5346092" y="736013"/>
          <a:ext cx="1740507" cy="104430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a:solidFill>
                <a:schemeClr val="bg1"/>
              </a:solidFill>
            </a:rPr>
            <a:t>Mock interviews with Jody</a:t>
          </a:r>
        </a:p>
      </dsp:txBody>
      <dsp:txXfrm>
        <a:off x="5376679" y="766600"/>
        <a:ext cx="1679333" cy="983130"/>
      </dsp:txXfrm>
    </dsp:sp>
    <dsp:sp modelId="{3324C347-6B1D-4330-B36A-B8BA6512C6F4}">
      <dsp:nvSpPr>
        <dsp:cNvPr id="0" name=""/>
        <dsp:cNvSpPr/>
      </dsp:nvSpPr>
      <dsp:spPr>
        <a:xfrm rot="5402682">
          <a:off x="5918586" y="2107929"/>
          <a:ext cx="593856" cy="43164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a:p>
      </dsp:txBody>
      <dsp:txXfrm rot="-5400000">
        <a:off x="6086071" y="2026824"/>
        <a:ext cx="258987" cy="464363"/>
      </dsp:txXfrm>
    </dsp:sp>
    <dsp:sp modelId="{082DC2B2-FA94-4F47-BCDC-BCCD653E03BF}">
      <dsp:nvSpPr>
        <dsp:cNvPr id="0" name=""/>
        <dsp:cNvSpPr/>
      </dsp:nvSpPr>
      <dsp:spPr>
        <a:xfrm>
          <a:off x="5344403" y="2900801"/>
          <a:ext cx="1740507" cy="104430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solidFill>
                <a:schemeClr val="bg1"/>
              </a:solidFill>
            </a:rPr>
            <a:t>SSAT mini-prep</a:t>
          </a:r>
          <a:endParaRPr lang="en-US" sz="1200" kern="1200" dirty="0">
            <a:solidFill>
              <a:schemeClr val="bg1"/>
            </a:solidFill>
          </a:endParaRPr>
        </a:p>
      </dsp:txBody>
      <dsp:txXfrm>
        <a:off x="5374990" y="2931388"/>
        <a:ext cx="1679333" cy="983130"/>
      </dsp:txXfrm>
    </dsp:sp>
    <dsp:sp modelId="{57CF122C-DEDA-46CE-AF6F-78AE889080B4}">
      <dsp:nvSpPr>
        <dsp:cNvPr id="0" name=""/>
        <dsp:cNvSpPr/>
      </dsp:nvSpPr>
      <dsp:spPr>
        <a:xfrm rot="10800000">
          <a:off x="4822251" y="3207130"/>
          <a:ext cx="368987" cy="43164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a:p>
      </dsp:txBody>
      <dsp:txXfrm rot="10800000">
        <a:off x="4932947" y="3293459"/>
        <a:ext cx="258291" cy="258987"/>
      </dsp:txXfrm>
    </dsp:sp>
    <dsp:sp modelId="{C20DB95E-5C0E-4B93-AFED-517EB6073D8C}">
      <dsp:nvSpPr>
        <dsp:cNvPr id="0" name=""/>
        <dsp:cNvSpPr/>
      </dsp:nvSpPr>
      <dsp:spPr>
        <a:xfrm>
          <a:off x="2438399" y="2491350"/>
          <a:ext cx="2209800" cy="186320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l" defTabSz="444500">
            <a:lnSpc>
              <a:spcPct val="90000"/>
            </a:lnSpc>
            <a:spcBef>
              <a:spcPct val="0"/>
            </a:spcBef>
            <a:spcAft>
              <a:spcPct val="35000"/>
            </a:spcAft>
          </a:pPr>
          <a:r>
            <a:rPr lang="en-US" sz="1000" kern="1200" dirty="0" smtClean="0"/>
            <a:t>    </a:t>
          </a:r>
          <a:r>
            <a:rPr lang="en-US" sz="1000" kern="1200" dirty="0" smtClean="0">
              <a:solidFill>
                <a:schemeClr val="bg1"/>
              </a:solidFill>
            </a:rPr>
            <a:t> Meetings</a:t>
          </a:r>
          <a:r>
            <a:rPr lang="en-US" sz="1100" kern="1200" dirty="0" smtClean="0">
              <a:solidFill>
                <a:schemeClr val="bg1"/>
              </a:solidFill>
            </a:rPr>
            <a:t> with Families</a:t>
          </a:r>
        </a:p>
        <a:p>
          <a:pPr lvl="0" algn="l" defTabSz="444500">
            <a:lnSpc>
              <a:spcPct val="90000"/>
            </a:lnSpc>
            <a:spcBef>
              <a:spcPct val="0"/>
            </a:spcBef>
            <a:spcAft>
              <a:spcPct val="35000"/>
            </a:spcAft>
          </a:pPr>
          <a:r>
            <a:rPr lang="en-US" sz="1000" kern="1200" dirty="0" smtClean="0">
              <a:solidFill>
                <a:schemeClr val="bg1"/>
              </a:solidFill>
            </a:rPr>
            <a:t>     Application</a:t>
          </a:r>
          <a:r>
            <a:rPr lang="en-US" sz="1100" kern="1200" dirty="0" smtClean="0">
              <a:solidFill>
                <a:schemeClr val="bg1"/>
              </a:solidFill>
            </a:rPr>
            <a:t> process</a:t>
          </a:r>
        </a:p>
        <a:p>
          <a:pPr lvl="0" algn="l" defTabSz="444500">
            <a:lnSpc>
              <a:spcPct val="90000"/>
            </a:lnSpc>
            <a:spcBef>
              <a:spcPct val="0"/>
            </a:spcBef>
            <a:spcAft>
              <a:spcPct val="35000"/>
            </a:spcAft>
          </a:pPr>
          <a:r>
            <a:rPr lang="en-US" sz="1100" kern="1200" dirty="0" smtClean="0">
              <a:solidFill>
                <a:schemeClr val="bg1"/>
              </a:solidFill>
            </a:rPr>
            <a:t>     Recommendations</a:t>
          </a:r>
        </a:p>
        <a:p>
          <a:pPr lvl="0" algn="l" defTabSz="444500">
            <a:lnSpc>
              <a:spcPct val="90000"/>
            </a:lnSpc>
            <a:spcBef>
              <a:spcPct val="0"/>
            </a:spcBef>
            <a:spcAft>
              <a:spcPct val="35000"/>
            </a:spcAft>
          </a:pPr>
          <a:r>
            <a:rPr lang="en-US" sz="1100" kern="1200" dirty="0" smtClean="0">
              <a:solidFill>
                <a:schemeClr val="bg1"/>
              </a:solidFill>
            </a:rPr>
            <a:t>           by teachers</a:t>
          </a:r>
        </a:p>
        <a:p>
          <a:pPr lvl="0" algn="l" defTabSz="444500">
            <a:lnSpc>
              <a:spcPct val="90000"/>
            </a:lnSpc>
            <a:spcBef>
              <a:spcPct val="0"/>
            </a:spcBef>
            <a:spcAft>
              <a:spcPct val="35000"/>
            </a:spcAft>
          </a:pPr>
          <a:r>
            <a:rPr lang="en-US" sz="1100" kern="1200" dirty="0" smtClean="0">
              <a:solidFill>
                <a:schemeClr val="bg1"/>
              </a:solidFill>
            </a:rPr>
            <a:t>     Personal </a:t>
          </a:r>
          <a:r>
            <a:rPr lang="en-US" sz="1000" kern="1200" dirty="0" smtClean="0">
              <a:solidFill>
                <a:schemeClr val="bg1"/>
              </a:solidFill>
            </a:rPr>
            <a:t>Profiles</a:t>
          </a:r>
        </a:p>
        <a:p>
          <a:pPr lvl="0" algn="l" defTabSz="444500">
            <a:lnSpc>
              <a:spcPct val="90000"/>
            </a:lnSpc>
            <a:spcBef>
              <a:spcPct val="0"/>
            </a:spcBef>
            <a:spcAft>
              <a:spcPct val="35000"/>
            </a:spcAft>
          </a:pPr>
          <a:r>
            <a:rPr lang="en-US" sz="1000" kern="1200" dirty="0" smtClean="0">
              <a:solidFill>
                <a:schemeClr val="bg1"/>
              </a:solidFill>
            </a:rPr>
            <a:t>      </a:t>
          </a:r>
          <a:r>
            <a:rPr lang="en-US" sz="1000" kern="1200" smtClean="0">
              <a:solidFill>
                <a:schemeClr val="bg1"/>
              </a:solidFill>
            </a:rPr>
            <a:t>Digital Portfolios</a:t>
          </a:r>
          <a:endParaRPr lang="en-US" sz="1000" kern="1200" dirty="0">
            <a:solidFill>
              <a:schemeClr val="bg1"/>
            </a:solidFill>
          </a:endParaRPr>
        </a:p>
      </dsp:txBody>
      <dsp:txXfrm>
        <a:off x="2492970" y="2545921"/>
        <a:ext cx="2100658" cy="1754064"/>
      </dsp:txXfrm>
    </dsp:sp>
    <dsp:sp modelId="{60B06245-57DA-4BDB-B54C-E1F19E669234}">
      <dsp:nvSpPr>
        <dsp:cNvPr id="0" name=""/>
        <dsp:cNvSpPr/>
      </dsp:nvSpPr>
      <dsp:spPr>
        <a:xfrm rot="10806885">
          <a:off x="1972130" y="3204314"/>
          <a:ext cx="329497" cy="43164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a:p>
      </dsp:txBody>
      <dsp:txXfrm rot="10800000">
        <a:off x="2070979" y="3290742"/>
        <a:ext cx="230648" cy="258987"/>
      </dsp:txXfrm>
    </dsp:sp>
    <dsp:sp modelId="{05266E38-3277-4BD3-BD93-B9D8030A2EAC}">
      <dsp:nvSpPr>
        <dsp:cNvPr id="0" name=""/>
        <dsp:cNvSpPr/>
      </dsp:nvSpPr>
      <dsp:spPr>
        <a:xfrm>
          <a:off x="76199" y="2895600"/>
          <a:ext cx="1740507" cy="1044304"/>
        </a:xfrm>
        <a:prstGeom prst="roundRect">
          <a:avLst>
            <a:gd name="adj" fmla="val 10000"/>
          </a:avLst>
        </a:prstGeom>
        <a:solidFill>
          <a:schemeClr val="accent3">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bg1"/>
              </a:solidFill>
            </a:rPr>
            <a:t>9</a:t>
          </a:r>
          <a:r>
            <a:rPr lang="en-US" sz="2000" kern="1200" baseline="30000" dirty="0" smtClean="0">
              <a:solidFill>
                <a:schemeClr val="bg1"/>
              </a:solidFill>
            </a:rPr>
            <a:t>th</a:t>
          </a:r>
          <a:r>
            <a:rPr lang="en-US" sz="2000" kern="1200" dirty="0" smtClean="0">
              <a:solidFill>
                <a:schemeClr val="bg1"/>
              </a:solidFill>
            </a:rPr>
            <a:t> grade parent survey</a:t>
          </a:r>
          <a:endParaRPr lang="en-US" sz="2000" kern="1200" dirty="0">
            <a:solidFill>
              <a:schemeClr val="bg1"/>
            </a:solidFill>
          </a:endParaRPr>
        </a:p>
      </dsp:txBody>
      <dsp:txXfrm>
        <a:off x="106786" y="2926187"/>
        <a:ext cx="1679333" cy="983130"/>
      </dsp:txXfrm>
    </dsp:sp>
  </dsp:spTree>
</dsp:drawing>
</file>

<file path=ppt/diagrams/layout1.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9C8F0C5-53B6-448E-BC92-9A3572AF9EB6}" type="datetimeFigureOut">
              <a:rPr lang="en-US" smtClean="0"/>
              <a:pPr/>
              <a:t>1/22/13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11AE8D-126B-4B41-BEF8-6C5DAC2C9F72}" type="slidenum">
              <a:rPr lang="en-US" smtClean="0"/>
              <a:pPr/>
              <a:t>‹#›</a:t>
            </a:fld>
            <a:endParaRPr lang="en-US"/>
          </a:p>
        </p:txBody>
      </p:sp>
    </p:spTree>
    <p:extLst>
      <p:ext uri="{BB962C8B-B14F-4D97-AF65-F5344CB8AC3E}">
        <p14:creationId xmlns:p14="http://schemas.microsoft.com/office/powerpoint/2010/main" val="4384681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611AE8D-126B-4B41-BEF8-6C5DAC2C9F72}" type="slidenum">
              <a:rPr lang="en-US" smtClean="0"/>
              <a:pPr/>
              <a:t>1</a:t>
            </a:fld>
            <a:endParaRPr lang="en-US"/>
          </a:p>
        </p:txBody>
      </p:sp>
    </p:spTree>
    <p:extLst>
      <p:ext uri="{BB962C8B-B14F-4D97-AF65-F5344CB8AC3E}">
        <p14:creationId xmlns:p14="http://schemas.microsoft.com/office/powerpoint/2010/main" val="27677288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7300" y="304800"/>
            <a:ext cx="4572000" cy="3429000"/>
          </a:xfrm>
        </p:spPr>
      </p:sp>
      <p:sp>
        <p:nvSpPr>
          <p:cNvPr id="3" name="Notes Placeholder 2"/>
          <p:cNvSpPr>
            <a:spLocks noGrp="1"/>
          </p:cNvSpPr>
          <p:nvPr>
            <p:ph type="body" idx="1"/>
          </p:nvPr>
        </p:nvSpPr>
        <p:spPr>
          <a:xfrm>
            <a:off x="304800" y="3886200"/>
            <a:ext cx="6324600" cy="4953000"/>
          </a:xfrm>
        </p:spPr>
        <p:txBody>
          <a:bodyPr/>
          <a:lstStyle/>
          <a:p>
            <a:r>
              <a:rPr lang="en-US" sz="1000" b="1" u="sng" dirty="0" smtClean="0"/>
              <a:t>Scope and sequence</a:t>
            </a:r>
          </a:p>
          <a:p>
            <a:endParaRPr lang="en-US" sz="1000" dirty="0" smtClean="0"/>
          </a:p>
          <a:p>
            <a:r>
              <a:rPr lang="en-US" sz="1000" dirty="0" smtClean="0"/>
              <a:t>A chart of the content/skills taught in each subject over time and throughout the grades.</a:t>
            </a:r>
          </a:p>
          <a:p>
            <a:endParaRPr lang="en-US" sz="1000" dirty="0" smtClean="0"/>
          </a:p>
          <a:p>
            <a:r>
              <a:rPr lang="en-US" sz="1000" dirty="0" smtClean="0"/>
              <a:t>Our new Curriculum Guide has general scope and sequences. Our curriculum boards on display drill down into this term’s work and include major assessments. Behind the scenes we also have more detailed scope and sequences that contain guiding questions.  We have these detailed maps for Social Studies, Math, Reading, Writing and Word Study.  Work done by </a:t>
            </a:r>
            <a:r>
              <a:rPr lang="en-US" sz="1000" dirty="0" err="1" smtClean="0"/>
              <a:t>Curric</a:t>
            </a:r>
            <a:r>
              <a:rPr lang="en-US" sz="1000" dirty="0" smtClean="0"/>
              <a:t>. Review </a:t>
            </a:r>
            <a:r>
              <a:rPr lang="en-US" sz="1000" dirty="0" err="1" smtClean="0"/>
              <a:t>Comm</a:t>
            </a:r>
            <a:r>
              <a:rPr lang="en-US" sz="1000" dirty="0" smtClean="0"/>
              <a:t>, Director of Curriculum and input from teachers/administrators.  Derived in part from curriculum maps.</a:t>
            </a:r>
          </a:p>
          <a:p>
            <a:endParaRPr lang="en-US" sz="1000" dirty="0" smtClean="0"/>
          </a:p>
          <a:p>
            <a:r>
              <a:rPr lang="en-US" sz="1000" b="1" u="sng" dirty="0" smtClean="0"/>
              <a:t>Mandated programs</a:t>
            </a:r>
          </a:p>
          <a:p>
            <a:endParaRPr lang="en-US" sz="1000" dirty="0" smtClean="0"/>
          </a:p>
          <a:p>
            <a:r>
              <a:rPr lang="en-US" sz="1000" dirty="0" smtClean="0"/>
              <a:t>No Child Left Behind (2001) supports standards-based educational reform, which is based on the belief that setting high standards and establishing measurable goals can improve individual outcomes in education. The Act requires states to develop assessments in basic skills to be given to all students in certain grades, if those states are to receive federal funding for schools. </a:t>
            </a:r>
            <a:r>
              <a:rPr lang="en-US" sz="1000" b="1" dirty="0" smtClean="0"/>
              <a:t>The Act does not assert a national achievement standard; standards are set by each individual state.</a:t>
            </a:r>
          </a:p>
          <a:p>
            <a:endParaRPr lang="en-US" sz="1000" b="1" dirty="0" smtClean="0"/>
          </a:p>
          <a:p>
            <a:r>
              <a:rPr lang="en-US" sz="1000" b="1" u="sng" dirty="0" smtClean="0"/>
              <a:t>Choice</a:t>
            </a:r>
          </a:p>
          <a:p>
            <a:endParaRPr lang="en-US" sz="1000" dirty="0" smtClean="0"/>
          </a:p>
          <a:p>
            <a:r>
              <a:rPr lang="en-US" sz="1000" dirty="0" smtClean="0"/>
              <a:t>Director of Curriculum, review committees, administrators and teachers can draw from:</a:t>
            </a:r>
          </a:p>
          <a:p>
            <a:endParaRPr lang="en-US" sz="1000" b="1" u="sng" dirty="0" smtClean="0"/>
          </a:p>
          <a:p>
            <a:pPr>
              <a:buFont typeface="Arial" pitchFamily="34" charset="0"/>
              <a:buChar char="•"/>
            </a:pPr>
            <a:r>
              <a:rPr lang="en-US" sz="1000" u="sng" dirty="0" smtClean="0"/>
              <a:t>Pre-packaged programs </a:t>
            </a:r>
            <a:r>
              <a:rPr lang="en-US" sz="1000" dirty="0" smtClean="0"/>
              <a:t>(Science Companion, Singapore Math, </a:t>
            </a:r>
            <a:r>
              <a:rPr lang="en-US" sz="1000" dirty="0" err="1" smtClean="0"/>
              <a:t>Sitton</a:t>
            </a:r>
            <a:r>
              <a:rPr lang="en-US" sz="1000" dirty="0" smtClean="0"/>
              <a:t> Spelling, </a:t>
            </a:r>
            <a:r>
              <a:rPr lang="en-US" sz="1000" dirty="0" err="1" smtClean="0"/>
              <a:t>Fundations</a:t>
            </a:r>
            <a:r>
              <a:rPr lang="en-US" sz="1000" dirty="0" smtClean="0"/>
              <a:t> etc.)</a:t>
            </a:r>
          </a:p>
          <a:p>
            <a:pPr>
              <a:buFont typeface="Arial" pitchFamily="34" charset="0"/>
              <a:buChar char="•"/>
            </a:pPr>
            <a:r>
              <a:rPr lang="en-US" sz="1000" u="sng" dirty="0" smtClean="0"/>
              <a:t>Teaching programs </a:t>
            </a:r>
            <a:r>
              <a:rPr lang="en-US" sz="1000" dirty="0" smtClean="0"/>
              <a:t>- Reading/Writing Program(Columbia U.) Non-fiction and fiction books -  all areas – all genres</a:t>
            </a:r>
          </a:p>
          <a:p>
            <a:pPr>
              <a:buFont typeface="Arial" pitchFamily="34" charset="0"/>
              <a:buChar char="•"/>
            </a:pPr>
            <a:r>
              <a:rPr lang="en-US" sz="1000" u="sng" dirty="0" smtClean="0"/>
              <a:t>Professional resources </a:t>
            </a:r>
            <a:r>
              <a:rPr lang="en-US" sz="1000" dirty="0" smtClean="0"/>
              <a:t>- DVDs, websites, educational </a:t>
            </a:r>
            <a:r>
              <a:rPr lang="en-US" sz="1000" u="sng" dirty="0" smtClean="0"/>
              <a:t>publications</a:t>
            </a:r>
          </a:p>
          <a:p>
            <a:pPr>
              <a:buFont typeface="Arial" pitchFamily="34" charset="0"/>
              <a:buChar char="•"/>
            </a:pPr>
            <a:r>
              <a:rPr lang="en-US" sz="1000" u="sng" dirty="0" smtClean="0"/>
              <a:t>Best practices</a:t>
            </a:r>
            <a:r>
              <a:rPr lang="en-US" sz="1000" dirty="0" smtClean="0"/>
              <a:t> - conferences, workshops, professional organizations, other teachers</a:t>
            </a:r>
          </a:p>
          <a:p>
            <a:endParaRPr lang="en-US" sz="1000" dirty="0" smtClean="0"/>
          </a:p>
          <a:p>
            <a:endParaRPr lang="en-US" sz="1000" dirty="0" smtClean="0"/>
          </a:p>
        </p:txBody>
      </p:sp>
      <p:sp>
        <p:nvSpPr>
          <p:cNvPr id="4" name="Slide Number Placeholder 3"/>
          <p:cNvSpPr>
            <a:spLocks noGrp="1"/>
          </p:cNvSpPr>
          <p:nvPr>
            <p:ph type="sldNum" sz="quarter" idx="10"/>
          </p:nvPr>
        </p:nvSpPr>
        <p:spPr/>
        <p:txBody>
          <a:bodyPr/>
          <a:lstStyle/>
          <a:p>
            <a:fld id="{1611AE8D-126B-4B41-BEF8-6C5DAC2C9F72}" type="slidenum">
              <a:rPr lang="en-US" smtClean="0"/>
              <a:pPr/>
              <a:t>11</a:t>
            </a:fld>
            <a:endParaRPr lang="en-US"/>
          </a:p>
        </p:txBody>
      </p:sp>
    </p:spTree>
    <p:extLst>
      <p:ext uri="{BB962C8B-B14F-4D97-AF65-F5344CB8AC3E}">
        <p14:creationId xmlns:p14="http://schemas.microsoft.com/office/powerpoint/2010/main" val="31061990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611AE8D-126B-4B41-BEF8-6C5DAC2C9F72}" type="slidenum">
              <a:rPr lang="en-US" smtClean="0"/>
              <a:pPr/>
              <a:t>12</a:t>
            </a:fld>
            <a:endParaRPr lang="en-US"/>
          </a:p>
        </p:txBody>
      </p:sp>
    </p:spTree>
    <p:extLst>
      <p:ext uri="{BB962C8B-B14F-4D97-AF65-F5344CB8AC3E}">
        <p14:creationId xmlns:p14="http://schemas.microsoft.com/office/powerpoint/2010/main" val="7608282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611AE8D-126B-4B41-BEF8-6C5DAC2C9F72}" type="slidenum">
              <a:rPr lang="en-US" smtClean="0"/>
              <a:pPr/>
              <a:t>13</a:t>
            </a:fld>
            <a:endParaRPr lang="en-US"/>
          </a:p>
        </p:txBody>
      </p:sp>
    </p:spTree>
    <p:extLst>
      <p:ext uri="{BB962C8B-B14F-4D97-AF65-F5344CB8AC3E}">
        <p14:creationId xmlns:p14="http://schemas.microsoft.com/office/powerpoint/2010/main" val="1880457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611AE8D-126B-4B41-BEF8-6C5DAC2C9F72}" type="slidenum">
              <a:rPr lang="en-US" smtClean="0"/>
              <a:pPr/>
              <a:t>15</a:t>
            </a:fld>
            <a:endParaRPr lang="en-US"/>
          </a:p>
        </p:txBody>
      </p:sp>
    </p:spTree>
    <p:extLst>
      <p:ext uri="{BB962C8B-B14F-4D97-AF65-F5344CB8AC3E}">
        <p14:creationId xmlns:p14="http://schemas.microsoft.com/office/powerpoint/2010/main" val="18980235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1611AE8D-126B-4B41-BEF8-6C5DAC2C9F72}" type="slidenum">
              <a:rPr lang="en-US" smtClean="0"/>
              <a:pPr/>
              <a:t>16</a:t>
            </a:fld>
            <a:endParaRPr lang="en-US"/>
          </a:p>
        </p:txBody>
      </p:sp>
      <p:sp>
        <p:nvSpPr>
          <p:cNvPr id="5" name="Notes Placeholder 4"/>
          <p:cNvSpPr txBox="1">
            <a:spLocks noGrp="1"/>
          </p:cNvSpPr>
          <p:nvPr>
            <p:ph type="body" idx="1"/>
          </p:nvPr>
        </p:nvSpPr>
        <p:spPr>
          <a:prstGeom prst="rect">
            <a:avLst/>
          </a:prstGeom>
          <a:noFill/>
        </p:spPr>
        <p:txBody>
          <a:bodyPr wrap="square" rtlCol="0">
            <a:spAutoFit/>
          </a:bodyPr>
          <a:lstStyle/>
          <a:p>
            <a:pPr marL="285750" indent="-285750">
              <a:buFont typeface="Arial" pitchFamily="34" charset="0"/>
              <a:buChar char="•"/>
            </a:pPr>
            <a:r>
              <a:rPr lang="en-US" dirty="0" smtClean="0"/>
              <a:t>Preparation for secondary school rating on a 6-point scale with 6=“to a high degree,” 1=“not at all”</a:t>
            </a:r>
          </a:p>
          <a:p>
            <a:pPr marL="285750" indent="-285750">
              <a:buFont typeface="Arial" pitchFamily="34" charset="0"/>
              <a:buChar char="•"/>
            </a:pPr>
            <a:r>
              <a:rPr lang="en-US" dirty="0" smtClean="0"/>
              <a:t>Data derived from 81 surveys returned from last 4 years of graduating classes (2006-2009)</a:t>
            </a:r>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102C4D4A-008B-4A10-AF7B-5F51BCB3EECA}" type="datetimeFigureOut">
              <a:rPr lang="en-US" smtClean="0"/>
              <a:pPr/>
              <a:t>1/22/13</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CB33399F-2E38-46C6-A228-EC7048EEB0B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02C4D4A-008B-4A10-AF7B-5F51BCB3EECA}" type="datetimeFigureOut">
              <a:rPr lang="en-US" smtClean="0"/>
              <a:pPr/>
              <a:t>1/22/13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33399F-2E38-46C6-A228-EC7048EEB0B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02C4D4A-008B-4A10-AF7B-5F51BCB3EECA}" type="datetimeFigureOut">
              <a:rPr lang="en-US" smtClean="0"/>
              <a:pPr/>
              <a:t>1/22/13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33399F-2E38-46C6-A228-EC7048EEB0B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102C4D4A-008B-4A10-AF7B-5F51BCB3EECA}" type="datetimeFigureOut">
              <a:rPr lang="en-US" smtClean="0"/>
              <a:pPr/>
              <a:t>1/22/13</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CB33399F-2E38-46C6-A228-EC7048EEB0B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102C4D4A-008B-4A10-AF7B-5F51BCB3EECA}" type="datetimeFigureOut">
              <a:rPr lang="en-US" smtClean="0"/>
              <a:pPr/>
              <a:t>1/22/13</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CB33399F-2E38-46C6-A228-EC7048EEB0B3}"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102C4D4A-008B-4A10-AF7B-5F51BCB3EECA}" type="datetimeFigureOut">
              <a:rPr lang="en-US" smtClean="0"/>
              <a:pPr/>
              <a:t>1/22/13</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CB33399F-2E38-46C6-A228-EC7048EEB0B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102C4D4A-008B-4A10-AF7B-5F51BCB3EECA}" type="datetimeFigureOut">
              <a:rPr lang="en-US" smtClean="0"/>
              <a:pPr/>
              <a:t>1/22/13</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CB33399F-2E38-46C6-A228-EC7048EEB0B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02C4D4A-008B-4A10-AF7B-5F51BCB3EECA}" type="datetimeFigureOut">
              <a:rPr lang="en-US" smtClean="0"/>
              <a:pPr/>
              <a:t>1/22/13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B33399F-2E38-46C6-A228-EC7048EEB0B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102C4D4A-008B-4A10-AF7B-5F51BCB3EECA}" type="datetimeFigureOut">
              <a:rPr lang="en-US" smtClean="0"/>
              <a:pPr/>
              <a:t>1/22/13</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CB33399F-2E38-46C6-A228-EC7048EEB0B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102C4D4A-008B-4A10-AF7B-5F51BCB3EECA}" type="datetimeFigureOut">
              <a:rPr lang="en-US" smtClean="0"/>
              <a:pPr/>
              <a:t>1/22/13</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CB33399F-2E38-46C6-A228-EC7048EEB0B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102C4D4A-008B-4A10-AF7B-5F51BCB3EECA}" type="datetimeFigureOut">
              <a:rPr lang="en-US" smtClean="0"/>
              <a:pPr/>
              <a:t>1/22/13</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CB33399F-2E38-46C6-A228-EC7048EEB0B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102C4D4A-008B-4A10-AF7B-5F51BCB3EECA}" type="datetimeFigureOut">
              <a:rPr lang="en-US" smtClean="0"/>
              <a:pPr/>
              <a:t>1/22/13</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CB33399F-2E38-46C6-A228-EC7048EEB0B3}"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chart" Target="../charts/chart1.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gi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1828800"/>
            <a:ext cx="8305800" cy="2652712"/>
          </a:xfrm>
        </p:spPr>
        <p:txBody>
          <a:bodyPr>
            <a:normAutofit/>
          </a:bodyPr>
          <a:lstStyle/>
          <a:p>
            <a:pPr algn="ctr"/>
            <a:r>
              <a:rPr lang="en-US" sz="3600" dirty="0" smtClean="0"/>
              <a:t>Preparing Students for High School</a:t>
            </a:r>
            <a:br>
              <a:rPr lang="en-US" sz="3600" dirty="0" smtClean="0"/>
            </a:br>
            <a:r>
              <a:rPr lang="en-US" sz="3600" dirty="0" smtClean="0"/>
              <a:t>A </a:t>
            </a:r>
            <a:r>
              <a:rPr lang="en-US" sz="3600" dirty="0" err="1" smtClean="0"/>
              <a:t>PreK</a:t>
            </a:r>
            <a:r>
              <a:rPr lang="en-US" sz="3600" dirty="0" smtClean="0"/>
              <a:t> – 8</a:t>
            </a:r>
            <a:r>
              <a:rPr lang="en-US" sz="3600" baseline="30000" dirty="0" smtClean="0"/>
              <a:t>th</a:t>
            </a:r>
            <a:r>
              <a:rPr lang="en-US" sz="3600" dirty="0" smtClean="0"/>
              <a:t> </a:t>
            </a:r>
            <a:r>
              <a:rPr lang="en-US" sz="3600" dirty="0" smtClean="0"/>
              <a:t>Grade </a:t>
            </a:r>
            <a:r>
              <a:rPr lang="en-US" sz="3600" dirty="0" smtClean="0"/>
              <a:t>Approach</a:t>
            </a:r>
            <a:endParaRPr lang="en-US" sz="3600"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xagon 3"/>
          <p:cNvSpPr/>
          <p:nvPr/>
        </p:nvSpPr>
        <p:spPr>
          <a:xfrm>
            <a:off x="2381250" y="2286000"/>
            <a:ext cx="4114800" cy="2514600"/>
          </a:xfrm>
          <a:prstGeom prst="hexagon">
            <a:avLst/>
          </a:prstGeom>
          <a:solidFill>
            <a:srgbClr val="CC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chemeClr val="bg1"/>
                </a:solidFill>
              </a:rPr>
              <a:t>Critical Thinking</a:t>
            </a:r>
            <a:endParaRPr lang="en-US" sz="2800" b="1" dirty="0">
              <a:solidFill>
                <a:schemeClr val="bg1"/>
              </a:solidFill>
            </a:endParaRPr>
          </a:p>
        </p:txBody>
      </p:sp>
      <p:sp>
        <p:nvSpPr>
          <p:cNvPr id="5" name="Hexagon 4"/>
          <p:cNvSpPr/>
          <p:nvPr/>
        </p:nvSpPr>
        <p:spPr>
          <a:xfrm>
            <a:off x="3276600" y="304800"/>
            <a:ext cx="2324100" cy="1790700"/>
          </a:xfrm>
          <a:prstGeom prst="hexagon">
            <a:avLst/>
          </a:prstGeom>
          <a:solidFill>
            <a:srgbClr val="00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Open-ended curriculum</a:t>
            </a:r>
            <a:endParaRPr lang="en-US" sz="1400" dirty="0"/>
          </a:p>
        </p:txBody>
      </p:sp>
      <p:sp>
        <p:nvSpPr>
          <p:cNvPr id="6" name="Hexagon 5"/>
          <p:cNvSpPr/>
          <p:nvPr/>
        </p:nvSpPr>
        <p:spPr>
          <a:xfrm>
            <a:off x="6172200" y="1524000"/>
            <a:ext cx="2324100" cy="1790700"/>
          </a:xfrm>
          <a:prstGeom prst="hexagon">
            <a:avLst/>
          </a:prstGeom>
          <a:solidFill>
            <a:srgbClr val="00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Reflection</a:t>
            </a:r>
            <a:endParaRPr lang="en-US" sz="1400" dirty="0"/>
          </a:p>
        </p:txBody>
      </p:sp>
      <p:sp>
        <p:nvSpPr>
          <p:cNvPr id="7" name="Hexagon 6"/>
          <p:cNvSpPr/>
          <p:nvPr/>
        </p:nvSpPr>
        <p:spPr>
          <a:xfrm>
            <a:off x="6172200" y="3843997"/>
            <a:ext cx="2324100" cy="1790700"/>
          </a:xfrm>
          <a:prstGeom prst="hexagon">
            <a:avLst/>
          </a:prstGeom>
          <a:solidFill>
            <a:srgbClr val="00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Metacognition</a:t>
            </a:r>
            <a:endParaRPr lang="en-US" sz="1400" dirty="0"/>
          </a:p>
        </p:txBody>
      </p:sp>
      <p:sp>
        <p:nvSpPr>
          <p:cNvPr id="8" name="Hexagon 7"/>
          <p:cNvSpPr/>
          <p:nvPr/>
        </p:nvSpPr>
        <p:spPr>
          <a:xfrm>
            <a:off x="328246" y="1600200"/>
            <a:ext cx="2324100" cy="1790700"/>
          </a:xfrm>
          <a:prstGeom prst="hexagon">
            <a:avLst/>
          </a:prstGeom>
          <a:solidFill>
            <a:srgbClr val="00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Evaluation</a:t>
            </a:r>
            <a:endParaRPr lang="en-US" sz="1400" dirty="0"/>
          </a:p>
        </p:txBody>
      </p:sp>
      <p:sp>
        <p:nvSpPr>
          <p:cNvPr id="9" name="Hexagon 8"/>
          <p:cNvSpPr/>
          <p:nvPr/>
        </p:nvSpPr>
        <p:spPr>
          <a:xfrm>
            <a:off x="304800" y="3795639"/>
            <a:ext cx="2324100" cy="1790700"/>
          </a:xfrm>
          <a:prstGeom prst="hexagon">
            <a:avLst/>
          </a:prstGeom>
          <a:solidFill>
            <a:srgbClr val="00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Project-based learning</a:t>
            </a:r>
            <a:endParaRPr lang="en-US" sz="1400" dirty="0"/>
          </a:p>
        </p:txBody>
      </p:sp>
      <p:sp>
        <p:nvSpPr>
          <p:cNvPr id="10" name="Hexagon 9"/>
          <p:cNvSpPr/>
          <p:nvPr/>
        </p:nvSpPr>
        <p:spPr>
          <a:xfrm>
            <a:off x="3213002" y="5029200"/>
            <a:ext cx="2324100" cy="1790700"/>
          </a:xfrm>
          <a:prstGeom prst="hexagon">
            <a:avLst/>
          </a:prstGeom>
          <a:solidFill>
            <a:srgbClr val="00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Evidence</a:t>
            </a:r>
          </a:p>
          <a:p>
            <a:pPr algn="ctr"/>
            <a:r>
              <a:rPr lang="en-US" sz="1400" dirty="0" smtClean="0"/>
              <a:t>(DBQs, literary </a:t>
            </a:r>
            <a:r>
              <a:rPr lang="en-US" sz="1400" dirty="0" smtClean="0"/>
              <a:t>analysis, “show your work”)</a:t>
            </a:r>
            <a:endParaRPr lang="en-US" sz="1400" dirty="0"/>
          </a:p>
        </p:txBody>
      </p:sp>
    </p:spTree>
    <p:extLst>
      <p:ext uri="{BB962C8B-B14F-4D97-AF65-F5344CB8AC3E}">
        <p14:creationId xmlns:p14="http://schemas.microsoft.com/office/powerpoint/2010/main" val="371946297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304800"/>
            <a:ext cx="8610600" cy="6324600"/>
          </a:xfrm>
        </p:spPr>
        <p:txBody>
          <a:bodyPr/>
          <a:lstStyle/>
          <a:p>
            <a:pPr>
              <a:buNone/>
            </a:pPr>
            <a:r>
              <a:rPr lang="en-US" dirty="0" smtClean="0"/>
              <a:t>Independent Schools get to </a:t>
            </a:r>
            <a:r>
              <a:rPr lang="en-US" sz="4400" dirty="0" smtClean="0"/>
              <a:t>CHOOSE</a:t>
            </a:r>
          </a:p>
          <a:p>
            <a:pPr>
              <a:buNone/>
            </a:pPr>
            <a:endParaRPr lang="en-US" dirty="0"/>
          </a:p>
        </p:txBody>
      </p:sp>
      <p:sp>
        <p:nvSpPr>
          <p:cNvPr id="5" name="Rectangle 4"/>
          <p:cNvSpPr/>
          <p:nvPr/>
        </p:nvSpPr>
        <p:spPr>
          <a:xfrm>
            <a:off x="457200" y="1143000"/>
            <a:ext cx="8077200" cy="533400"/>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chemeClr val="bg1"/>
                </a:solidFill>
              </a:rPr>
              <a:t>National Standards</a:t>
            </a:r>
            <a:endParaRPr lang="en-US" sz="2800" b="1" dirty="0">
              <a:solidFill>
                <a:schemeClr val="bg1"/>
              </a:solidFill>
            </a:endParaRPr>
          </a:p>
        </p:txBody>
      </p:sp>
      <p:sp>
        <p:nvSpPr>
          <p:cNvPr id="7" name="Rounded Rectangle 6"/>
          <p:cNvSpPr/>
          <p:nvPr/>
        </p:nvSpPr>
        <p:spPr>
          <a:xfrm>
            <a:off x="609600" y="2286000"/>
            <a:ext cx="3276600" cy="533400"/>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State</a:t>
            </a:r>
            <a:endParaRPr lang="en-US" dirty="0">
              <a:solidFill>
                <a:schemeClr val="bg1"/>
              </a:solidFill>
            </a:endParaRPr>
          </a:p>
        </p:txBody>
      </p:sp>
      <p:sp>
        <p:nvSpPr>
          <p:cNvPr id="10" name="Rounded Rectangle 9"/>
          <p:cNvSpPr/>
          <p:nvPr/>
        </p:nvSpPr>
        <p:spPr>
          <a:xfrm>
            <a:off x="4495800" y="2286000"/>
            <a:ext cx="3886200" cy="533400"/>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Independent Schools</a:t>
            </a:r>
            <a:endParaRPr lang="en-US" dirty="0">
              <a:solidFill>
                <a:schemeClr val="bg1"/>
              </a:solidFill>
            </a:endParaRPr>
          </a:p>
        </p:txBody>
      </p:sp>
      <p:cxnSp>
        <p:nvCxnSpPr>
          <p:cNvPr id="12" name="Straight Arrow Connector 11"/>
          <p:cNvCxnSpPr/>
          <p:nvPr/>
        </p:nvCxnSpPr>
        <p:spPr>
          <a:xfrm flipH="1">
            <a:off x="1981200" y="1676400"/>
            <a:ext cx="1905000" cy="5334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4495800" y="1676400"/>
            <a:ext cx="2209800" cy="533400"/>
          </a:xfrm>
          <a:prstGeom prst="straightConnector1">
            <a:avLst/>
          </a:prstGeom>
          <a:ln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762000" y="3200400"/>
            <a:ext cx="3124200" cy="381000"/>
          </a:xfrm>
          <a:prstGeom prst="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District</a:t>
            </a:r>
            <a:endParaRPr lang="en-US" dirty="0"/>
          </a:p>
        </p:txBody>
      </p:sp>
      <p:cxnSp>
        <p:nvCxnSpPr>
          <p:cNvPr id="17" name="Straight Arrow Connector 16"/>
          <p:cNvCxnSpPr/>
          <p:nvPr/>
        </p:nvCxnSpPr>
        <p:spPr>
          <a:xfrm rot="5400000">
            <a:off x="2134394" y="2971006"/>
            <a:ext cx="304800" cy="1588"/>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 name="Rounded Rectangle 18"/>
          <p:cNvSpPr/>
          <p:nvPr/>
        </p:nvSpPr>
        <p:spPr>
          <a:xfrm>
            <a:off x="914400" y="4038600"/>
            <a:ext cx="2895600" cy="609600"/>
          </a:xfrm>
          <a:prstGeom prst="roundRect">
            <a:avLst/>
          </a:prstGeom>
          <a:solidFill>
            <a:srgbClr val="F9A66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bg1"/>
                </a:solidFill>
              </a:rPr>
              <a:t>Scope &amp; Sequence for all subjects</a:t>
            </a:r>
            <a:endParaRPr lang="en-US" sz="1400" b="1" dirty="0">
              <a:solidFill>
                <a:schemeClr val="bg1"/>
              </a:solidFill>
            </a:endParaRPr>
          </a:p>
        </p:txBody>
      </p:sp>
      <p:sp>
        <p:nvSpPr>
          <p:cNvPr id="21" name="Oval 20"/>
          <p:cNvSpPr/>
          <p:nvPr/>
        </p:nvSpPr>
        <p:spPr>
          <a:xfrm>
            <a:off x="990600" y="5029200"/>
            <a:ext cx="2514600" cy="11430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Mandated Programs</a:t>
            </a:r>
            <a:endParaRPr lang="en-US" b="1" dirty="0">
              <a:solidFill>
                <a:schemeClr val="bg1"/>
              </a:solidFill>
            </a:endParaRPr>
          </a:p>
        </p:txBody>
      </p:sp>
      <p:cxnSp>
        <p:nvCxnSpPr>
          <p:cNvPr id="27" name="Straight Arrow Connector 26"/>
          <p:cNvCxnSpPr/>
          <p:nvPr/>
        </p:nvCxnSpPr>
        <p:spPr>
          <a:xfrm rot="5400000">
            <a:off x="2134394" y="3885406"/>
            <a:ext cx="3048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rot="5400000">
            <a:off x="2134394" y="4799806"/>
            <a:ext cx="3048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rot="16200000" flipH="1">
            <a:off x="6172200" y="3886200"/>
            <a:ext cx="381000" cy="762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rot="10800000" flipV="1">
            <a:off x="6324600" y="2743200"/>
            <a:ext cx="1143000" cy="2286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Rounded Rectangle 24"/>
          <p:cNvSpPr/>
          <p:nvPr/>
        </p:nvSpPr>
        <p:spPr>
          <a:xfrm>
            <a:off x="5029200" y="3048000"/>
            <a:ext cx="2895600" cy="609600"/>
          </a:xfrm>
          <a:prstGeom prst="roundRect">
            <a:avLst/>
          </a:prstGeom>
          <a:solidFill>
            <a:srgbClr val="F9A66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bg1"/>
                </a:solidFill>
              </a:rPr>
              <a:t>Scope &amp; Sequence for all subjects</a:t>
            </a:r>
            <a:endParaRPr lang="en-US" sz="1400" b="1" dirty="0">
              <a:solidFill>
                <a:schemeClr val="bg1"/>
              </a:solidFill>
            </a:endParaRPr>
          </a:p>
        </p:txBody>
      </p:sp>
      <p:sp>
        <p:nvSpPr>
          <p:cNvPr id="33" name="Oval 32"/>
          <p:cNvSpPr/>
          <p:nvPr/>
        </p:nvSpPr>
        <p:spPr>
          <a:xfrm>
            <a:off x="4953000" y="4114800"/>
            <a:ext cx="2819400" cy="2667000"/>
          </a:xfrm>
          <a:prstGeom prst="ellipse">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smtClean="0">
                <a:solidFill>
                  <a:schemeClr val="bg1"/>
                </a:solidFill>
              </a:rPr>
              <a:t>Many Choices</a:t>
            </a:r>
            <a:endParaRPr lang="en-US" sz="3200" b="1" dirty="0">
              <a:solidFill>
                <a:schemeClr val="bg1"/>
              </a:solidFill>
            </a:endParaRPr>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What is the ERB?</a:t>
            </a:r>
            <a:endParaRPr lang="en-US" dirty="0"/>
          </a:p>
        </p:txBody>
      </p:sp>
      <p:sp>
        <p:nvSpPr>
          <p:cNvPr id="6" name="Content Placeholder 5"/>
          <p:cNvSpPr>
            <a:spLocks noGrp="1"/>
          </p:cNvSpPr>
          <p:nvPr>
            <p:ph idx="1"/>
          </p:nvPr>
        </p:nvSpPr>
        <p:spPr/>
        <p:txBody>
          <a:bodyPr/>
          <a:lstStyle/>
          <a:p>
            <a:r>
              <a:rPr lang="en-US" dirty="0" smtClean="0"/>
              <a:t>CTPIV – created by the Educational Records Bureau (1927)</a:t>
            </a:r>
          </a:p>
          <a:p>
            <a:r>
              <a:rPr lang="en-US" dirty="0" smtClean="0"/>
              <a:t>Administered in over 1,500 schools – mostly independent</a:t>
            </a:r>
          </a:p>
          <a:p>
            <a:r>
              <a:rPr lang="en-US" dirty="0" smtClean="0"/>
              <a:t>Follows national standards</a:t>
            </a:r>
          </a:p>
          <a:p>
            <a:r>
              <a:rPr lang="en-US" dirty="0" smtClean="0"/>
              <a:t>NFS administers every spring in 4</a:t>
            </a:r>
            <a:r>
              <a:rPr lang="en-US" baseline="30000" dirty="0" smtClean="0"/>
              <a:t>th</a:t>
            </a:r>
            <a:r>
              <a:rPr lang="en-US" dirty="0" smtClean="0"/>
              <a:t> through 8</a:t>
            </a:r>
            <a:r>
              <a:rPr lang="en-US" baseline="30000" dirty="0" smtClean="0"/>
              <a:t>th</a:t>
            </a:r>
            <a:r>
              <a:rPr lang="en-US" dirty="0" smtClean="0"/>
              <a:t> grade  - results sent home in summer.</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304800"/>
            <a:ext cx="8915400" cy="1399032"/>
          </a:xfrm>
        </p:spPr>
        <p:txBody>
          <a:bodyPr>
            <a:normAutofit/>
          </a:bodyPr>
          <a:lstStyle/>
          <a:p>
            <a:r>
              <a:rPr lang="en-US" sz="3600" dirty="0" smtClean="0"/>
              <a:t>Why the ERB and not something else?</a:t>
            </a:r>
            <a:endParaRPr lang="en-US" sz="3600" dirty="0"/>
          </a:p>
        </p:txBody>
      </p:sp>
      <p:sp>
        <p:nvSpPr>
          <p:cNvPr id="5" name="Content Placeholder 4"/>
          <p:cNvSpPr>
            <a:spLocks noGrp="1"/>
          </p:cNvSpPr>
          <p:nvPr>
            <p:ph sz="half" idx="1"/>
          </p:nvPr>
        </p:nvSpPr>
        <p:spPr>
          <a:xfrm>
            <a:off x="304800" y="1981200"/>
            <a:ext cx="4191000" cy="4876800"/>
          </a:xfrm>
        </p:spPr>
        <p:txBody>
          <a:bodyPr>
            <a:normAutofit fontScale="92500"/>
          </a:bodyPr>
          <a:lstStyle/>
          <a:p>
            <a:pPr>
              <a:buNone/>
            </a:pPr>
            <a:endParaRPr lang="en-US" dirty="0" smtClean="0"/>
          </a:p>
          <a:p>
            <a:pPr>
              <a:buNone/>
            </a:pPr>
            <a:endParaRPr lang="en-US" dirty="0" smtClean="0"/>
          </a:p>
          <a:p>
            <a:pPr>
              <a:buNone/>
            </a:pPr>
            <a:endParaRPr lang="en-US" dirty="0" smtClean="0"/>
          </a:p>
          <a:p>
            <a:r>
              <a:rPr lang="en-US" dirty="0" smtClean="0"/>
              <a:t>Comparable to future standardized tests</a:t>
            </a:r>
          </a:p>
          <a:p>
            <a:r>
              <a:rPr lang="en-US" dirty="0" smtClean="0"/>
              <a:t>Similar level of difficulty to those tests</a:t>
            </a:r>
          </a:p>
          <a:p>
            <a:r>
              <a:rPr lang="en-US" dirty="0" smtClean="0"/>
              <a:t>Compares students to the independent norm (competition pool)</a:t>
            </a:r>
          </a:p>
        </p:txBody>
      </p:sp>
      <p:sp>
        <p:nvSpPr>
          <p:cNvPr id="6" name="Content Placeholder 5"/>
          <p:cNvSpPr>
            <a:spLocks noGrp="1"/>
          </p:cNvSpPr>
          <p:nvPr>
            <p:ph sz="half" idx="2"/>
          </p:nvPr>
        </p:nvSpPr>
        <p:spPr>
          <a:xfrm>
            <a:off x="4648200" y="1981200"/>
            <a:ext cx="4038600" cy="4876800"/>
          </a:xfrm>
        </p:spPr>
        <p:txBody>
          <a:bodyPr>
            <a:normAutofit fontScale="92500"/>
          </a:bodyPr>
          <a:lstStyle/>
          <a:p>
            <a:endParaRPr lang="en-US" dirty="0" smtClean="0"/>
          </a:p>
          <a:p>
            <a:endParaRPr lang="en-US" dirty="0" smtClean="0"/>
          </a:p>
          <a:p>
            <a:endParaRPr lang="en-US" dirty="0" smtClean="0"/>
          </a:p>
          <a:p>
            <a:r>
              <a:rPr lang="en-US" dirty="0" smtClean="0"/>
              <a:t>Measures basic mastery on PA-state mandated curriculum</a:t>
            </a:r>
          </a:p>
          <a:p>
            <a:r>
              <a:rPr lang="en-US" dirty="0" smtClean="0"/>
              <a:t>Test keyed to average level of difficulty</a:t>
            </a:r>
          </a:p>
          <a:p>
            <a:pPr lvl="1"/>
            <a:r>
              <a:rPr lang="en-US" dirty="0" smtClean="0"/>
              <a:t>Advanced, Proficient, Basic, Below Basic</a:t>
            </a:r>
            <a:endParaRPr lang="en-US" dirty="0"/>
          </a:p>
        </p:txBody>
      </p:sp>
      <p:pic>
        <p:nvPicPr>
          <p:cNvPr id="1027" name="Picture 3" descr="C:\Documents and Settings\JSmith\Local Settings\Temporary Internet Files\Content.IE5\1FDNUOE3\MC900436894[1].png"/>
          <p:cNvPicPr>
            <a:picLocks noChangeAspect="1" noChangeArrowheads="1"/>
          </p:cNvPicPr>
          <p:nvPr/>
        </p:nvPicPr>
        <p:blipFill>
          <a:blip r:embed="rId3" cstate="print"/>
          <a:srcRect/>
          <a:stretch>
            <a:fillRect/>
          </a:stretch>
        </p:blipFill>
        <p:spPr bwMode="auto">
          <a:xfrm>
            <a:off x="5562600" y="1752600"/>
            <a:ext cx="1714500" cy="1714500"/>
          </a:xfrm>
          <a:prstGeom prst="rect">
            <a:avLst/>
          </a:prstGeom>
          <a:noFill/>
        </p:spPr>
      </p:pic>
      <p:sp>
        <p:nvSpPr>
          <p:cNvPr id="9" name="TextBox 8"/>
          <p:cNvSpPr txBox="1"/>
          <p:nvPr/>
        </p:nvSpPr>
        <p:spPr>
          <a:xfrm>
            <a:off x="6019800" y="2438400"/>
            <a:ext cx="990600" cy="461665"/>
          </a:xfrm>
          <a:prstGeom prst="rect">
            <a:avLst/>
          </a:prstGeom>
          <a:noFill/>
        </p:spPr>
        <p:txBody>
          <a:bodyPr wrap="square" rtlCol="0">
            <a:spAutoFit/>
          </a:bodyPr>
          <a:lstStyle/>
          <a:p>
            <a:r>
              <a:rPr lang="en-US" sz="2400" b="1" dirty="0" smtClean="0">
                <a:solidFill>
                  <a:schemeClr val="bg1"/>
                </a:solidFill>
              </a:rPr>
              <a:t>PSSA</a:t>
            </a:r>
            <a:endParaRPr lang="en-US" sz="2400" b="1" dirty="0">
              <a:solidFill>
                <a:schemeClr val="bg1"/>
              </a:solidFill>
            </a:endParaRPr>
          </a:p>
        </p:txBody>
      </p:sp>
      <p:pic>
        <p:nvPicPr>
          <p:cNvPr id="1028" name="Picture 4" descr="C:\Documents and Settings\JSmith\Local Settings\Temporary Internet Files\Content.IE5\FCF7G7T6\MC900441708[1].png"/>
          <p:cNvPicPr>
            <a:picLocks noChangeAspect="1" noChangeArrowheads="1"/>
          </p:cNvPicPr>
          <p:nvPr/>
        </p:nvPicPr>
        <p:blipFill>
          <a:blip r:embed="rId4" cstate="print"/>
          <a:srcRect/>
          <a:stretch>
            <a:fillRect/>
          </a:stretch>
        </p:blipFill>
        <p:spPr bwMode="auto">
          <a:xfrm>
            <a:off x="1219200" y="1447800"/>
            <a:ext cx="2057400" cy="1900434"/>
          </a:xfrm>
          <a:prstGeom prst="rect">
            <a:avLst/>
          </a:prstGeom>
          <a:noFill/>
        </p:spPr>
      </p:pic>
      <p:sp>
        <p:nvSpPr>
          <p:cNvPr id="11" name="TextBox 10"/>
          <p:cNvSpPr txBox="1"/>
          <p:nvPr/>
        </p:nvSpPr>
        <p:spPr>
          <a:xfrm>
            <a:off x="1752600" y="2362200"/>
            <a:ext cx="914400" cy="523220"/>
          </a:xfrm>
          <a:prstGeom prst="rect">
            <a:avLst/>
          </a:prstGeom>
          <a:noFill/>
        </p:spPr>
        <p:txBody>
          <a:bodyPr wrap="square" rtlCol="0">
            <a:spAutoFit/>
          </a:bodyPr>
          <a:lstStyle/>
          <a:p>
            <a:r>
              <a:rPr lang="en-US" sz="2800" b="1" dirty="0" smtClean="0">
                <a:solidFill>
                  <a:schemeClr val="bg1"/>
                </a:solidFill>
              </a:rPr>
              <a:t>ERB</a:t>
            </a:r>
            <a:endParaRPr lang="en-US" sz="2800" b="1" dirty="0">
              <a:solidFill>
                <a:schemeClr val="bg1"/>
              </a:solidFill>
            </a:endParaRP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p:cNvGraphicFramePr/>
          <p:nvPr>
            <p:extLst>
              <p:ext uri="{D42A27DB-BD31-4B8C-83A1-F6EECF244321}">
                <p14:modId xmlns:p14="http://schemas.microsoft.com/office/powerpoint/2010/main" val="3452041270"/>
              </p:ext>
            </p:extLst>
          </p:nvPr>
        </p:nvGraphicFramePr>
        <p:xfrm>
          <a:off x="914400" y="914400"/>
          <a:ext cx="7238999" cy="447352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49360766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2197822311"/>
              </p:ext>
            </p:extLst>
          </p:nvPr>
        </p:nvGraphicFramePr>
        <p:xfrm>
          <a:off x="762000" y="1524000"/>
          <a:ext cx="7086600" cy="5105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4"/>
          <p:cNvSpPr/>
          <p:nvPr/>
        </p:nvSpPr>
        <p:spPr>
          <a:xfrm>
            <a:off x="533400" y="304800"/>
            <a:ext cx="8610600" cy="646331"/>
          </a:xfrm>
          <a:prstGeom prst="rect">
            <a:avLst/>
          </a:prstGeom>
          <a:solidFill>
            <a:srgbClr val="FFFF00"/>
          </a:solidFill>
        </p:spPr>
        <p:txBody>
          <a:bodyPr wrap="square">
            <a:spAutoFit/>
          </a:bodyPr>
          <a:lstStyle/>
          <a:p>
            <a:r>
              <a:rPr lang="en-US" b="1" dirty="0" smtClean="0">
                <a:solidFill>
                  <a:schemeClr val="bg1"/>
                </a:solidFill>
              </a:rPr>
              <a:t>Other than offering a strong curriculum and repeated exposure to a rigorous standardized test, how does NFS prepare 8</a:t>
            </a:r>
            <a:r>
              <a:rPr lang="en-US" b="1" baseline="30000" dirty="0" smtClean="0">
                <a:solidFill>
                  <a:schemeClr val="bg1"/>
                </a:solidFill>
              </a:rPr>
              <a:t>th</a:t>
            </a:r>
            <a:r>
              <a:rPr lang="en-US" b="1" dirty="0" smtClean="0">
                <a:solidFill>
                  <a:schemeClr val="bg1"/>
                </a:solidFill>
              </a:rPr>
              <a:t> graders for high school?</a:t>
            </a:r>
            <a:endParaRPr lang="en-US" b="1" dirty="0">
              <a:solidFill>
                <a:schemeClr val="bg1"/>
              </a:solidFill>
            </a:endParaRPr>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txBox="1">
            <a:spLocks/>
          </p:cNvSpPr>
          <p:nvPr/>
        </p:nvSpPr>
        <p:spPr>
          <a:xfrm>
            <a:off x="457200" y="381000"/>
            <a:ext cx="8229600" cy="12192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6000" b="0" i="0" u="none" strike="noStrike" kern="1200" cap="none" spc="0" normalizeH="0" baseline="0" noProof="0" dirty="0" smtClean="0">
                <a:ln>
                  <a:noFill/>
                </a:ln>
                <a:solidFill>
                  <a:schemeClr val="tx1"/>
                </a:solidFill>
                <a:effectLst/>
                <a:uLnTx/>
                <a:uFillTx/>
                <a:latin typeface="+mj-lt"/>
                <a:ea typeface="+mj-ea"/>
                <a:cs typeface="+mj-cs"/>
              </a:rPr>
              <a:t>Are they prepared?</a:t>
            </a:r>
            <a:endParaRPr kumimoji="0" lang="en-US" sz="6000" b="0" i="0" u="none" strike="noStrike" kern="1200" cap="none" spc="0" normalizeH="0" baseline="0" noProof="0" dirty="0">
              <a:ln>
                <a:noFill/>
              </a:ln>
              <a:solidFill>
                <a:schemeClr val="tx1"/>
              </a:solidFill>
              <a:effectLst/>
              <a:uLnTx/>
              <a:uFillTx/>
              <a:latin typeface="+mj-lt"/>
              <a:ea typeface="+mj-ea"/>
              <a:cs typeface="+mj-cs"/>
            </a:endParaRPr>
          </a:p>
        </p:txBody>
      </p:sp>
      <p:graphicFrame>
        <p:nvGraphicFramePr>
          <p:cNvPr id="6" name="Content Placeholder 5"/>
          <p:cNvGraphicFramePr>
            <a:graphicFrameLocks/>
          </p:cNvGraphicFramePr>
          <p:nvPr>
            <p:extLst>
              <p:ext uri="{D42A27DB-BD31-4B8C-83A1-F6EECF244321}">
                <p14:modId xmlns:p14="http://schemas.microsoft.com/office/powerpoint/2010/main" val="1816099905"/>
              </p:ext>
            </p:extLst>
          </p:nvPr>
        </p:nvGraphicFramePr>
        <p:xfrm>
          <a:off x="609600" y="1828800"/>
          <a:ext cx="7894320" cy="3808367"/>
        </p:xfrm>
        <a:graphic>
          <a:graphicData uri="http://schemas.openxmlformats.org/drawingml/2006/table">
            <a:tbl>
              <a:tblPr firstRow="1" bandRow="1">
                <a:tableStyleId>{21E4AEA4-8DFA-4A89-87EB-49C32662AFE0}</a:tableStyleId>
              </a:tblPr>
              <a:tblGrid>
                <a:gridCol w="1987064"/>
                <a:gridCol w="1703197"/>
                <a:gridCol w="2128997"/>
                <a:gridCol w="2075062"/>
              </a:tblGrid>
              <a:tr h="761999">
                <a:tc>
                  <a:txBody>
                    <a:bodyPr/>
                    <a:lstStyle/>
                    <a:p>
                      <a:pPr algn="ctr"/>
                      <a:r>
                        <a:rPr lang="en-US" sz="1600" dirty="0" smtClean="0"/>
                        <a:t>Subject Area</a:t>
                      </a:r>
                      <a:endParaRPr lang="en-US" sz="1600" dirty="0"/>
                    </a:p>
                  </a:txBody>
                  <a:tcPr/>
                </a:tc>
                <a:tc>
                  <a:txBody>
                    <a:bodyPr/>
                    <a:lstStyle/>
                    <a:p>
                      <a:pPr algn="ctr"/>
                      <a:r>
                        <a:rPr lang="en-US" sz="1600" dirty="0" smtClean="0"/>
                        <a:t>Average</a:t>
                      </a:r>
                      <a:endParaRPr lang="en-US" sz="1600" dirty="0"/>
                    </a:p>
                  </a:txBody>
                  <a:tcPr/>
                </a:tc>
                <a:tc>
                  <a:txBody>
                    <a:bodyPr/>
                    <a:lstStyle/>
                    <a:p>
                      <a:pPr algn="ctr"/>
                      <a:r>
                        <a:rPr lang="en-US" sz="1600" dirty="0" smtClean="0"/>
                        <a:t>Mode</a:t>
                      </a:r>
                      <a:endParaRPr lang="en-US" sz="1600" dirty="0"/>
                    </a:p>
                  </a:txBody>
                  <a:tcPr/>
                </a:tc>
                <a:tc>
                  <a:txBody>
                    <a:bodyPr/>
                    <a:lstStyle/>
                    <a:p>
                      <a:pPr algn="ctr"/>
                      <a:r>
                        <a:rPr lang="en-US" sz="1200" dirty="0" smtClean="0"/>
                        <a:t>2</a:t>
                      </a:r>
                      <a:r>
                        <a:rPr lang="en-US" sz="1200" baseline="30000" dirty="0" smtClean="0"/>
                        <a:t>nd</a:t>
                      </a:r>
                      <a:r>
                        <a:rPr lang="en-US" sz="1200" dirty="0" smtClean="0"/>
                        <a:t> Most</a:t>
                      </a:r>
                      <a:r>
                        <a:rPr lang="en-US" sz="1200" baseline="0" dirty="0" smtClean="0"/>
                        <a:t> Common Rating</a:t>
                      </a:r>
                      <a:endParaRPr lang="en-US" sz="1200" dirty="0"/>
                    </a:p>
                  </a:txBody>
                  <a:tcPr/>
                </a:tc>
              </a:tr>
              <a:tr h="484427">
                <a:tc>
                  <a:txBody>
                    <a:bodyPr/>
                    <a:lstStyle/>
                    <a:p>
                      <a:r>
                        <a:rPr lang="en-US" dirty="0" smtClean="0"/>
                        <a:t>English</a:t>
                      </a:r>
                      <a:endParaRPr lang="en-US" dirty="0"/>
                    </a:p>
                  </a:txBody>
                  <a:tcPr/>
                </a:tc>
                <a:tc>
                  <a:txBody>
                    <a:bodyPr/>
                    <a:lstStyle/>
                    <a:p>
                      <a:pPr algn="ctr"/>
                      <a:r>
                        <a:rPr lang="en-US" sz="2000" dirty="0" smtClean="0"/>
                        <a:t>5</a:t>
                      </a:r>
                      <a:endParaRPr lang="en-US" sz="2000" dirty="0"/>
                    </a:p>
                  </a:txBody>
                  <a:tcPr/>
                </a:tc>
                <a:tc>
                  <a:txBody>
                    <a:bodyPr/>
                    <a:lstStyle/>
                    <a:p>
                      <a:pPr algn="ctr"/>
                      <a:r>
                        <a:rPr lang="en-US" sz="2000" dirty="0" smtClean="0"/>
                        <a:t>6 (36)</a:t>
                      </a:r>
                      <a:endParaRPr lang="en-US" sz="2000" dirty="0"/>
                    </a:p>
                  </a:txBody>
                  <a:tcPr/>
                </a:tc>
                <a:tc>
                  <a:txBody>
                    <a:bodyPr/>
                    <a:lstStyle/>
                    <a:p>
                      <a:pPr algn="ctr"/>
                      <a:r>
                        <a:rPr lang="en-US" sz="2000" dirty="0" smtClean="0"/>
                        <a:t>5 (29)</a:t>
                      </a:r>
                      <a:endParaRPr lang="en-US" sz="2000" dirty="0"/>
                    </a:p>
                  </a:txBody>
                  <a:tcPr/>
                </a:tc>
              </a:tr>
              <a:tr h="530368">
                <a:tc>
                  <a:txBody>
                    <a:bodyPr/>
                    <a:lstStyle/>
                    <a:p>
                      <a:r>
                        <a:rPr lang="en-US" dirty="0" smtClean="0"/>
                        <a:t>Math</a:t>
                      </a:r>
                      <a:endParaRPr lang="en-US" dirty="0"/>
                    </a:p>
                  </a:txBody>
                  <a:tcPr/>
                </a:tc>
                <a:tc>
                  <a:txBody>
                    <a:bodyPr/>
                    <a:lstStyle/>
                    <a:p>
                      <a:pPr algn="ctr"/>
                      <a:r>
                        <a:rPr lang="en-US" sz="2000" dirty="0" smtClean="0"/>
                        <a:t>5</a:t>
                      </a:r>
                      <a:endParaRPr lang="en-US" sz="2000" dirty="0"/>
                    </a:p>
                  </a:txBody>
                  <a:tcPr/>
                </a:tc>
                <a:tc>
                  <a:txBody>
                    <a:bodyPr/>
                    <a:lstStyle/>
                    <a:p>
                      <a:pPr algn="ctr"/>
                      <a:r>
                        <a:rPr lang="en-US" sz="2000" dirty="0" smtClean="0"/>
                        <a:t>6 (31)</a:t>
                      </a:r>
                      <a:endParaRPr lang="en-US" sz="2000" dirty="0"/>
                    </a:p>
                  </a:txBody>
                  <a:tcPr/>
                </a:tc>
                <a:tc>
                  <a:txBody>
                    <a:bodyPr/>
                    <a:lstStyle/>
                    <a:p>
                      <a:pPr algn="ctr"/>
                      <a:r>
                        <a:rPr lang="en-US" sz="2000" dirty="0" smtClean="0"/>
                        <a:t>5 (28)</a:t>
                      </a:r>
                      <a:endParaRPr lang="en-US" sz="2000" dirty="0"/>
                    </a:p>
                  </a:txBody>
                  <a:tcPr/>
                </a:tc>
              </a:tr>
              <a:tr h="463831">
                <a:tc>
                  <a:txBody>
                    <a:bodyPr/>
                    <a:lstStyle/>
                    <a:p>
                      <a:r>
                        <a:rPr lang="en-US" dirty="0" smtClean="0"/>
                        <a:t>History</a:t>
                      </a:r>
                      <a:endParaRPr lang="en-US" dirty="0"/>
                    </a:p>
                  </a:txBody>
                  <a:tcPr/>
                </a:tc>
                <a:tc>
                  <a:txBody>
                    <a:bodyPr/>
                    <a:lstStyle/>
                    <a:p>
                      <a:pPr algn="ctr"/>
                      <a:r>
                        <a:rPr lang="en-US" sz="2000" dirty="0" smtClean="0"/>
                        <a:t>5</a:t>
                      </a:r>
                      <a:endParaRPr lang="en-US" sz="2000" dirty="0"/>
                    </a:p>
                  </a:txBody>
                  <a:tcPr/>
                </a:tc>
                <a:tc>
                  <a:txBody>
                    <a:bodyPr/>
                    <a:lstStyle/>
                    <a:p>
                      <a:pPr algn="ctr"/>
                      <a:r>
                        <a:rPr lang="en-US" sz="2000" dirty="0" smtClean="0"/>
                        <a:t>5 (40)</a:t>
                      </a:r>
                      <a:endParaRPr lang="en-US" sz="2000" dirty="0"/>
                    </a:p>
                  </a:txBody>
                  <a:tcPr/>
                </a:tc>
                <a:tc>
                  <a:txBody>
                    <a:bodyPr/>
                    <a:lstStyle/>
                    <a:p>
                      <a:pPr algn="ctr"/>
                      <a:r>
                        <a:rPr lang="en-US" sz="2000" dirty="0" smtClean="0"/>
                        <a:t>6 (27)</a:t>
                      </a:r>
                      <a:endParaRPr lang="en-US" sz="2000" dirty="0"/>
                    </a:p>
                  </a:txBody>
                  <a:tcPr/>
                </a:tc>
              </a:tr>
              <a:tr h="463831">
                <a:tc>
                  <a:txBody>
                    <a:bodyPr/>
                    <a:lstStyle/>
                    <a:p>
                      <a:r>
                        <a:rPr lang="en-US" dirty="0" smtClean="0"/>
                        <a:t>Science</a:t>
                      </a:r>
                      <a:endParaRPr lang="en-US" dirty="0"/>
                    </a:p>
                  </a:txBody>
                  <a:tcPr/>
                </a:tc>
                <a:tc>
                  <a:txBody>
                    <a:bodyPr/>
                    <a:lstStyle/>
                    <a:p>
                      <a:pPr algn="ctr"/>
                      <a:r>
                        <a:rPr lang="en-US" sz="2000" dirty="0" smtClean="0"/>
                        <a:t>5</a:t>
                      </a:r>
                      <a:endParaRPr lang="en-US" sz="2000" dirty="0"/>
                    </a:p>
                  </a:txBody>
                  <a:tcPr/>
                </a:tc>
                <a:tc>
                  <a:txBody>
                    <a:bodyPr/>
                    <a:lstStyle/>
                    <a:p>
                      <a:pPr algn="ctr"/>
                      <a:r>
                        <a:rPr lang="en-US" sz="2000" dirty="0" smtClean="0"/>
                        <a:t>5 (34)</a:t>
                      </a:r>
                      <a:endParaRPr lang="en-US" sz="2000" dirty="0"/>
                    </a:p>
                  </a:txBody>
                  <a:tcPr/>
                </a:tc>
                <a:tc>
                  <a:txBody>
                    <a:bodyPr/>
                    <a:lstStyle/>
                    <a:p>
                      <a:pPr algn="ctr"/>
                      <a:r>
                        <a:rPr lang="en-US" sz="2000" dirty="0" smtClean="0"/>
                        <a:t>6 (26)</a:t>
                      </a:r>
                      <a:endParaRPr lang="en-US" sz="2000" dirty="0"/>
                    </a:p>
                  </a:txBody>
                  <a:tcPr/>
                </a:tc>
              </a:tr>
              <a:tr h="463831">
                <a:tc>
                  <a:txBody>
                    <a:bodyPr/>
                    <a:lstStyle/>
                    <a:p>
                      <a:r>
                        <a:rPr lang="en-US" dirty="0" smtClean="0"/>
                        <a:t>Second Language</a:t>
                      </a:r>
                      <a:endParaRPr lang="en-US" dirty="0"/>
                    </a:p>
                  </a:txBody>
                  <a:tcPr/>
                </a:tc>
                <a:tc>
                  <a:txBody>
                    <a:bodyPr/>
                    <a:lstStyle/>
                    <a:p>
                      <a:pPr algn="ctr"/>
                      <a:r>
                        <a:rPr lang="en-US" sz="2000" dirty="0" smtClean="0"/>
                        <a:t>5</a:t>
                      </a:r>
                      <a:endParaRPr lang="en-US" sz="2000" dirty="0"/>
                    </a:p>
                  </a:txBody>
                  <a:tcPr/>
                </a:tc>
                <a:tc>
                  <a:txBody>
                    <a:bodyPr/>
                    <a:lstStyle/>
                    <a:p>
                      <a:pPr algn="ctr"/>
                      <a:r>
                        <a:rPr lang="en-US" sz="2000" dirty="0" smtClean="0"/>
                        <a:t>6 (43)</a:t>
                      </a:r>
                      <a:endParaRPr lang="en-US" sz="2000" dirty="0"/>
                    </a:p>
                  </a:txBody>
                  <a:tcPr/>
                </a:tc>
                <a:tc>
                  <a:txBody>
                    <a:bodyPr/>
                    <a:lstStyle/>
                    <a:p>
                      <a:pPr algn="ctr"/>
                      <a:r>
                        <a:rPr lang="en-US" sz="2000" dirty="0" smtClean="0"/>
                        <a:t>5 (14)</a:t>
                      </a:r>
                      <a:endParaRPr lang="en-US" sz="2000" dirty="0"/>
                    </a:p>
                  </a:txBody>
                  <a:tcPr/>
                </a:tc>
              </a:tr>
              <a:tr h="463831">
                <a:tc>
                  <a:txBody>
                    <a:bodyPr/>
                    <a:lstStyle/>
                    <a:p>
                      <a:r>
                        <a:rPr lang="en-US" dirty="0" smtClean="0"/>
                        <a:t>Overall</a:t>
                      </a:r>
                      <a:endParaRPr lang="en-US" dirty="0"/>
                    </a:p>
                  </a:txBody>
                  <a:tcPr/>
                </a:tc>
                <a:tc>
                  <a:txBody>
                    <a:bodyPr/>
                    <a:lstStyle/>
                    <a:p>
                      <a:pPr algn="ctr"/>
                      <a:r>
                        <a:rPr lang="en-US" sz="2000" dirty="0" smtClean="0"/>
                        <a:t>5</a:t>
                      </a:r>
                      <a:endParaRPr lang="en-US" sz="2000" dirty="0"/>
                    </a:p>
                  </a:txBody>
                  <a:tcPr/>
                </a:tc>
                <a:tc>
                  <a:txBody>
                    <a:bodyPr/>
                    <a:lstStyle/>
                    <a:p>
                      <a:pPr algn="ctr"/>
                      <a:r>
                        <a:rPr lang="en-US" sz="2000" dirty="0" smtClean="0"/>
                        <a:t>6 (36)</a:t>
                      </a:r>
                      <a:endParaRPr lang="en-US" sz="2000" dirty="0"/>
                    </a:p>
                  </a:txBody>
                  <a:tcPr/>
                </a:tc>
                <a:tc>
                  <a:txBody>
                    <a:bodyPr/>
                    <a:lstStyle/>
                    <a:p>
                      <a:pPr algn="ctr"/>
                      <a:r>
                        <a:rPr lang="en-US" sz="2000" dirty="0" smtClean="0"/>
                        <a:t>5 (33)</a:t>
                      </a:r>
                      <a:endParaRPr lang="en-US" sz="2000" dirty="0"/>
                    </a:p>
                  </a:txBody>
                  <a:tcPr/>
                </a:tc>
              </a:tr>
            </a:tbl>
          </a:graphicData>
        </a:graphic>
      </p:graphicFrame>
      <p:sp>
        <p:nvSpPr>
          <p:cNvPr id="2" name="TextBox 1"/>
          <p:cNvSpPr txBox="1"/>
          <p:nvPr/>
        </p:nvSpPr>
        <p:spPr>
          <a:xfrm>
            <a:off x="1524000" y="6243711"/>
            <a:ext cx="6477000" cy="369332"/>
          </a:xfrm>
          <a:prstGeom prst="rect">
            <a:avLst/>
          </a:prstGeom>
          <a:noFill/>
        </p:spPr>
        <p:txBody>
          <a:bodyPr wrap="square" rtlCol="0">
            <a:spAutoFit/>
          </a:bodyPr>
          <a:lstStyle/>
          <a:p>
            <a:r>
              <a:rPr lang="en-US" b="1" dirty="0" smtClean="0">
                <a:solidFill>
                  <a:schemeClr val="bg1"/>
                </a:solidFill>
              </a:rPr>
              <a:t>Ratings on 6 </a:t>
            </a:r>
            <a:r>
              <a:rPr lang="en-US" b="1" dirty="0" err="1" smtClean="0">
                <a:solidFill>
                  <a:schemeClr val="bg1"/>
                </a:solidFill>
              </a:rPr>
              <a:t>pt</a:t>
            </a:r>
            <a:r>
              <a:rPr lang="en-US" b="1" dirty="0" smtClean="0">
                <a:solidFill>
                  <a:schemeClr val="bg1"/>
                </a:solidFill>
              </a:rPr>
              <a:t> scale (6 = to a high degree; 1 = not at all</a:t>
            </a:r>
            <a:endParaRPr lang="en-US" b="1" dirty="0">
              <a:solidFill>
                <a:schemeClr val="bg1"/>
              </a:solidFill>
            </a:endParaRP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0" y="990600"/>
            <a:ext cx="6324600" cy="4876800"/>
          </a:xfrm>
        </p:spPr>
      </p:pic>
    </p:spTree>
    <p:extLst>
      <p:ext uri="{BB962C8B-B14F-4D97-AF65-F5344CB8AC3E}">
        <p14:creationId xmlns:p14="http://schemas.microsoft.com/office/powerpoint/2010/main" val="304876992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877824" lvl="2" indent="0">
              <a:buNone/>
            </a:pPr>
            <a:r>
              <a:rPr lang="en-US" dirty="0" smtClean="0"/>
              <a:t>	    </a:t>
            </a:r>
            <a:r>
              <a:rPr lang="en-US" sz="6000" dirty="0" smtClean="0"/>
              <a:t>HIGH SCHOOL</a:t>
            </a:r>
          </a:p>
          <a:p>
            <a:endParaRPr lang="en-US" dirty="0"/>
          </a:p>
          <a:p>
            <a:endParaRPr lang="en-US" dirty="0" smtClean="0"/>
          </a:p>
          <a:p>
            <a:pPr marL="64008" indent="0">
              <a:buNone/>
            </a:pPr>
            <a:endParaRPr lang="en-US" dirty="0"/>
          </a:p>
          <a:p>
            <a:endParaRPr lang="en-US" dirty="0" smtClean="0"/>
          </a:p>
          <a:p>
            <a:pPr marL="1389888" lvl="4" indent="0">
              <a:buNone/>
            </a:pPr>
            <a:r>
              <a:rPr lang="en-US" sz="3200" dirty="0" smtClean="0"/>
              <a:t>Elementary/Middle School</a:t>
            </a:r>
            <a:endParaRPr lang="en-US" sz="3200" dirty="0"/>
          </a:p>
        </p:txBody>
      </p:sp>
      <p:sp>
        <p:nvSpPr>
          <p:cNvPr id="4" name="Down Arrow 3"/>
          <p:cNvSpPr/>
          <p:nvPr/>
        </p:nvSpPr>
        <p:spPr>
          <a:xfrm>
            <a:off x="3962400" y="3352800"/>
            <a:ext cx="762000" cy="142658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9066070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57400" y="6166338"/>
            <a:ext cx="533400" cy="482600"/>
          </a:xfrm>
        </p:spPr>
      </p:pic>
      <p:pic>
        <p:nvPicPr>
          <p:cNvPr id="5"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84620" y="6147087"/>
            <a:ext cx="533400" cy="482600"/>
          </a:xfrm>
          <a:prstGeom prst="rect">
            <a:avLst/>
          </a:prstGeom>
        </p:spPr>
      </p:pic>
      <p:sp>
        <p:nvSpPr>
          <p:cNvPr id="6" name="TextBox 5"/>
          <p:cNvSpPr txBox="1"/>
          <p:nvPr/>
        </p:nvSpPr>
        <p:spPr>
          <a:xfrm>
            <a:off x="2514600" y="6096000"/>
            <a:ext cx="4114800" cy="584775"/>
          </a:xfrm>
          <a:prstGeom prst="rect">
            <a:avLst/>
          </a:prstGeom>
          <a:noFill/>
        </p:spPr>
        <p:txBody>
          <a:bodyPr wrap="square" rtlCol="0">
            <a:spAutoFit/>
          </a:bodyPr>
          <a:lstStyle/>
          <a:p>
            <a:pPr algn="ctr"/>
            <a:r>
              <a:rPr lang="en-US" sz="3200" dirty="0" smtClean="0">
                <a:solidFill>
                  <a:srgbClr val="990000"/>
                </a:solidFill>
              </a:rPr>
              <a:t>Newtown Friends</a:t>
            </a:r>
            <a:endParaRPr lang="en-US" sz="3200" dirty="0">
              <a:solidFill>
                <a:srgbClr val="990000"/>
              </a:solidFill>
            </a:endParaRPr>
          </a:p>
        </p:txBody>
      </p:sp>
      <p:cxnSp>
        <p:nvCxnSpPr>
          <p:cNvPr id="8" name="Straight Arrow Connector 7"/>
          <p:cNvCxnSpPr/>
          <p:nvPr/>
        </p:nvCxnSpPr>
        <p:spPr>
          <a:xfrm flipV="1">
            <a:off x="5791200" y="4572000"/>
            <a:ext cx="1447800" cy="1447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V="1">
            <a:off x="5486400" y="2521505"/>
            <a:ext cx="2209800" cy="36506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4856285" y="1790699"/>
            <a:ext cx="2267243" cy="430530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5161085" y="917601"/>
            <a:ext cx="487386" cy="522948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flipV="1">
            <a:off x="2358097" y="2329788"/>
            <a:ext cx="2518703" cy="36900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flipV="1">
            <a:off x="1222717" y="3952073"/>
            <a:ext cx="3349283" cy="206772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5045026" y="609600"/>
            <a:ext cx="1524000" cy="307777"/>
          </a:xfrm>
          <a:prstGeom prst="rect">
            <a:avLst/>
          </a:prstGeom>
          <a:noFill/>
        </p:spPr>
        <p:txBody>
          <a:bodyPr wrap="square" rtlCol="0">
            <a:spAutoFit/>
          </a:bodyPr>
          <a:lstStyle/>
          <a:p>
            <a:r>
              <a:rPr lang="en-US" sz="1400" dirty="0" smtClean="0"/>
              <a:t>George School</a:t>
            </a:r>
            <a:endParaRPr lang="en-US" sz="1400" dirty="0"/>
          </a:p>
        </p:txBody>
      </p:sp>
      <p:sp>
        <p:nvSpPr>
          <p:cNvPr id="21" name="TextBox 20"/>
          <p:cNvSpPr txBox="1"/>
          <p:nvPr/>
        </p:nvSpPr>
        <p:spPr>
          <a:xfrm>
            <a:off x="2743200" y="1219200"/>
            <a:ext cx="1524000" cy="307777"/>
          </a:xfrm>
          <a:prstGeom prst="rect">
            <a:avLst/>
          </a:prstGeom>
          <a:noFill/>
        </p:spPr>
        <p:txBody>
          <a:bodyPr wrap="square" rtlCol="0">
            <a:spAutoFit/>
          </a:bodyPr>
          <a:lstStyle/>
          <a:p>
            <a:r>
              <a:rPr lang="en-US" sz="1400" dirty="0" smtClean="0"/>
              <a:t>Pennington</a:t>
            </a:r>
            <a:endParaRPr lang="en-US" sz="1400" dirty="0"/>
          </a:p>
        </p:txBody>
      </p:sp>
      <p:sp>
        <p:nvSpPr>
          <p:cNvPr id="22" name="TextBox 21"/>
          <p:cNvSpPr txBox="1"/>
          <p:nvPr/>
        </p:nvSpPr>
        <p:spPr>
          <a:xfrm>
            <a:off x="6449451" y="1519534"/>
            <a:ext cx="1524000" cy="307777"/>
          </a:xfrm>
          <a:prstGeom prst="rect">
            <a:avLst/>
          </a:prstGeom>
          <a:noFill/>
        </p:spPr>
        <p:txBody>
          <a:bodyPr wrap="square" rtlCol="0">
            <a:spAutoFit/>
          </a:bodyPr>
          <a:lstStyle/>
          <a:p>
            <a:r>
              <a:rPr lang="en-US" sz="1400" dirty="0" smtClean="0"/>
              <a:t>Princeton Day</a:t>
            </a:r>
            <a:endParaRPr lang="en-US" sz="1400" dirty="0"/>
          </a:p>
        </p:txBody>
      </p:sp>
      <p:sp>
        <p:nvSpPr>
          <p:cNvPr id="23" name="TextBox 22"/>
          <p:cNvSpPr txBox="1"/>
          <p:nvPr/>
        </p:nvSpPr>
        <p:spPr>
          <a:xfrm>
            <a:off x="7211451" y="2213728"/>
            <a:ext cx="1524000" cy="307777"/>
          </a:xfrm>
          <a:prstGeom prst="rect">
            <a:avLst/>
          </a:prstGeom>
          <a:noFill/>
        </p:spPr>
        <p:txBody>
          <a:bodyPr wrap="square" rtlCol="0">
            <a:spAutoFit/>
          </a:bodyPr>
          <a:lstStyle/>
          <a:p>
            <a:r>
              <a:rPr lang="en-US" sz="1400" dirty="0" smtClean="0"/>
              <a:t>Lawrenceville</a:t>
            </a:r>
            <a:endParaRPr lang="en-US" sz="1400" dirty="0"/>
          </a:p>
        </p:txBody>
      </p:sp>
      <p:sp>
        <p:nvSpPr>
          <p:cNvPr id="24" name="TextBox 23"/>
          <p:cNvSpPr txBox="1"/>
          <p:nvPr/>
        </p:nvSpPr>
        <p:spPr>
          <a:xfrm>
            <a:off x="333522" y="3654623"/>
            <a:ext cx="1943100" cy="307777"/>
          </a:xfrm>
          <a:prstGeom prst="rect">
            <a:avLst/>
          </a:prstGeom>
          <a:noFill/>
        </p:spPr>
        <p:txBody>
          <a:bodyPr wrap="square" rtlCol="0">
            <a:spAutoFit/>
          </a:bodyPr>
          <a:lstStyle/>
          <a:p>
            <a:r>
              <a:rPr lang="en-US" sz="1400" dirty="0" smtClean="0"/>
              <a:t>Public High Schools</a:t>
            </a:r>
            <a:endParaRPr lang="en-US" sz="1400" dirty="0"/>
          </a:p>
        </p:txBody>
      </p:sp>
      <p:sp>
        <p:nvSpPr>
          <p:cNvPr id="25" name="TextBox 24"/>
          <p:cNvSpPr txBox="1"/>
          <p:nvPr/>
        </p:nvSpPr>
        <p:spPr>
          <a:xfrm>
            <a:off x="1828800" y="1981200"/>
            <a:ext cx="1524000" cy="307777"/>
          </a:xfrm>
          <a:prstGeom prst="rect">
            <a:avLst/>
          </a:prstGeom>
          <a:noFill/>
        </p:spPr>
        <p:txBody>
          <a:bodyPr wrap="square" rtlCol="0">
            <a:spAutoFit/>
          </a:bodyPr>
          <a:lstStyle/>
          <a:p>
            <a:r>
              <a:rPr lang="en-US" sz="1400" dirty="0" err="1" smtClean="0"/>
              <a:t>Solebury</a:t>
            </a:r>
            <a:endParaRPr lang="en-US" sz="1400" dirty="0"/>
          </a:p>
        </p:txBody>
      </p:sp>
      <p:sp>
        <p:nvSpPr>
          <p:cNvPr id="26" name="TextBox 25"/>
          <p:cNvSpPr txBox="1"/>
          <p:nvPr/>
        </p:nvSpPr>
        <p:spPr>
          <a:xfrm>
            <a:off x="738993" y="2135088"/>
            <a:ext cx="685800" cy="307777"/>
          </a:xfrm>
          <a:prstGeom prst="rect">
            <a:avLst/>
          </a:prstGeom>
          <a:noFill/>
        </p:spPr>
        <p:txBody>
          <a:bodyPr wrap="square" rtlCol="0">
            <a:spAutoFit/>
          </a:bodyPr>
          <a:lstStyle/>
          <a:p>
            <a:r>
              <a:rPr lang="en-US" sz="1400" dirty="0" smtClean="0"/>
              <a:t>Hun</a:t>
            </a:r>
            <a:endParaRPr lang="en-US" sz="1400" dirty="0"/>
          </a:p>
        </p:txBody>
      </p:sp>
      <p:cxnSp>
        <p:nvCxnSpPr>
          <p:cNvPr id="30" name="Straight Arrow Connector 29"/>
          <p:cNvCxnSpPr/>
          <p:nvPr/>
        </p:nvCxnSpPr>
        <p:spPr>
          <a:xfrm flipV="1">
            <a:off x="4419600" y="3036546"/>
            <a:ext cx="1392115" cy="321185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5481124" y="2628630"/>
            <a:ext cx="952500" cy="307777"/>
          </a:xfrm>
          <a:prstGeom prst="rect">
            <a:avLst/>
          </a:prstGeom>
          <a:noFill/>
        </p:spPr>
        <p:txBody>
          <a:bodyPr wrap="square" rtlCol="0">
            <a:spAutoFit/>
          </a:bodyPr>
          <a:lstStyle/>
          <a:p>
            <a:r>
              <a:rPr lang="en-US" sz="1400" dirty="0" err="1" smtClean="0"/>
              <a:t>Peddie</a:t>
            </a:r>
            <a:endParaRPr lang="en-US" sz="1400" dirty="0"/>
          </a:p>
        </p:txBody>
      </p:sp>
      <p:cxnSp>
        <p:nvCxnSpPr>
          <p:cNvPr id="33" name="Straight Arrow Connector 32"/>
          <p:cNvCxnSpPr/>
          <p:nvPr/>
        </p:nvCxnSpPr>
        <p:spPr>
          <a:xfrm flipH="1" flipV="1">
            <a:off x="1752600" y="5486400"/>
            <a:ext cx="1828800" cy="533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514350" y="5102423"/>
            <a:ext cx="1771650" cy="307777"/>
          </a:xfrm>
          <a:prstGeom prst="rect">
            <a:avLst/>
          </a:prstGeom>
          <a:noFill/>
        </p:spPr>
        <p:txBody>
          <a:bodyPr wrap="square" rtlCol="0">
            <a:spAutoFit/>
          </a:bodyPr>
          <a:lstStyle/>
          <a:p>
            <a:r>
              <a:rPr lang="en-US" sz="1400" dirty="0" smtClean="0"/>
              <a:t>Abington Friends</a:t>
            </a:r>
            <a:endParaRPr lang="en-US" sz="1400" dirty="0"/>
          </a:p>
        </p:txBody>
      </p:sp>
      <p:cxnSp>
        <p:nvCxnSpPr>
          <p:cNvPr id="36" name="Straight Arrow Connector 35"/>
          <p:cNvCxnSpPr/>
          <p:nvPr/>
        </p:nvCxnSpPr>
        <p:spPr>
          <a:xfrm flipV="1">
            <a:off x="4419600" y="2213728"/>
            <a:ext cx="677300" cy="37679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4856285" y="1827311"/>
            <a:ext cx="609600" cy="307777"/>
          </a:xfrm>
          <a:prstGeom prst="rect">
            <a:avLst/>
          </a:prstGeom>
          <a:noFill/>
        </p:spPr>
        <p:txBody>
          <a:bodyPr wrap="square" rtlCol="0">
            <a:spAutoFit/>
          </a:bodyPr>
          <a:lstStyle/>
          <a:p>
            <a:r>
              <a:rPr lang="en-US" sz="1400" dirty="0" smtClean="0"/>
              <a:t>Hill</a:t>
            </a:r>
            <a:endParaRPr lang="en-US" sz="1400" dirty="0"/>
          </a:p>
        </p:txBody>
      </p:sp>
      <p:cxnSp>
        <p:nvCxnSpPr>
          <p:cNvPr id="40" name="Straight Arrow Connector 39"/>
          <p:cNvCxnSpPr/>
          <p:nvPr/>
        </p:nvCxnSpPr>
        <p:spPr>
          <a:xfrm flipH="1" flipV="1">
            <a:off x="1129227" y="2636296"/>
            <a:ext cx="3557073" cy="35359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H="1" flipV="1">
            <a:off x="3564988" y="3524952"/>
            <a:ext cx="1295400" cy="26472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2705100" y="3157834"/>
            <a:ext cx="1524000" cy="307777"/>
          </a:xfrm>
          <a:prstGeom prst="rect">
            <a:avLst/>
          </a:prstGeom>
          <a:noFill/>
        </p:spPr>
        <p:txBody>
          <a:bodyPr wrap="square" rtlCol="0">
            <a:spAutoFit/>
          </a:bodyPr>
          <a:lstStyle/>
          <a:p>
            <a:r>
              <a:rPr lang="en-US" sz="1400" dirty="0" smtClean="0"/>
              <a:t>Holy Ghost</a:t>
            </a:r>
            <a:endParaRPr lang="en-US" sz="1400" dirty="0"/>
          </a:p>
        </p:txBody>
      </p:sp>
      <p:cxnSp>
        <p:nvCxnSpPr>
          <p:cNvPr id="45" name="Straight Arrow Connector 44"/>
          <p:cNvCxnSpPr/>
          <p:nvPr/>
        </p:nvCxnSpPr>
        <p:spPr>
          <a:xfrm flipH="1" flipV="1">
            <a:off x="3429000" y="1526978"/>
            <a:ext cx="1618957" cy="456902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7592451" y="3532344"/>
            <a:ext cx="1143000" cy="307777"/>
          </a:xfrm>
          <a:prstGeom prst="rect">
            <a:avLst/>
          </a:prstGeom>
          <a:noFill/>
        </p:spPr>
        <p:txBody>
          <a:bodyPr wrap="square" rtlCol="0">
            <a:spAutoFit/>
          </a:bodyPr>
          <a:lstStyle/>
          <a:p>
            <a:r>
              <a:rPr lang="en-US" sz="1400" dirty="0" smtClean="0"/>
              <a:t>Westtown</a:t>
            </a:r>
            <a:endParaRPr lang="en-US" sz="1400" dirty="0"/>
          </a:p>
        </p:txBody>
      </p:sp>
      <p:cxnSp>
        <p:nvCxnSpPr>
          <p:cNvPr id="48" name="Straight Arrow Connector 47"/>
          <p:cNvCxnSpPr/>
          <p:nvPr/>
        </p:nvCxnSpPr>
        <p:spPr>
          <a:xfrm flipV="1">
            <a:off x="4876800" y="3781773"/>
            <a:ext cx="1900311" cy="246662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6182751" y="3459637"/>
            <a:ext cx="1524000" cy="307777"/>
          </a:xfrm>
          <a:prstGeom prst="rect">
            <a:avLst/>
          </a:prstGeom>
          <a:noFill/>
        </p:spPr>
        <p:txBody>
          <a:bodyPr wrap="square" rtlCol="0">
            <a:spAutoFit/>
          </a:bodyPr>
          <a:lstStyle/>
          <a:p>
            <a:r>
              <a:rPr lang="en-US" sz="1400" dirty="0" smtClean="0"/>
              <a:t>Philips Exeter</a:t>
            </a:r>
            <a:endParaRPr lang="en-US" sz="1400" dirty="0"/>
          </a:p>
        </p:txBody>
      </p:sp>
      <p:cxnSp>
        <p:nvCxnSpPr>
          <p:cNvPr id="51" name="Straight Arrow Connector 50"/>
          <p:cNvCxnSpPr/>
          <p:nvPr/>
        </p:nvCxnSpPr>
        <p:spPr>
          <a:xfrm flipH="1" flipV="1">
            <a:off x="2743200" y="5314950"/>
            <a:ext cx="1371600" cy="7048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2401472" y="4982848"/>
            <a:ext cx="1865728" cy="307777"/>
          </a:xfrm>
          <a:prstGeom prst="rect">
            <a:avLst/>
          </a:prstGeom>
          <a:noFill/>
        </p:spPr>
        <p:txBody>
          <a:bodyPr wrap="square" rtlCol="0">
            <a:spAutoFit/>
          </a:bodyPr>
          <a:lstStyle/>
          <a:p>
            <a:r>
              <a:rPr lang="en-US" sz="1400" dirty="0" smtClean="0"/>
              <a:t>Villa </a:t>
            </a:r>
            <a:r>
              <a:rPr lang="en-US" sz="1400" dirty="0" smtClean="0"/>
              <a:t>Joseph Maries</a:t>
            </a:r>
            <a:endParaRPr lang="en-US" sz="1400" dirty="0"/>
          </a:p>
        </p:txBody>
      </p:sp>
      <p:cxnSp>
        <p:nvCxnSpPr>
          <p:cNvPr id="54" name="Straight Arrow Connector 53"/>
          <p:cNvCxnSpPr/>
          <p:nvPr/>
        </p:nvCxnSpPr>
        <p:spPr>
          <a:xfrm flipV="1">
            <a:off x="5047957" y="5410200"/>
            <a:ext cx="2495843" cy="609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a:off x="7162800" y="5048250"/>
            <a:ext cx="1726810" cy="307777"/>
          </a:xfrm>
          <a:prstGeom prst="rect">
            <a:avLst/>
          </a:prstGeom>
          <a:noFill/>
        </p:spPr>
        <p:txBody>
          <a:bodyPr wrap="square" rtlCol="0">
            <a:spAutoFit/>
          </a:bodyPr>
          <a:lstStyle/>
          <a:p>
            <a:r>
              <a:rPr lang="en-US" sz="1400" dirty="0" err="1" smtClean="0"/>
              <a:t>Doane</a:t>
            </a:r>
            <a:r>
              <a:rPr lang="en-US" sz="1400" dirty="0" smtClean="0"/>
              <a:t> Academy</a:t>
            </a:r>
            <a:endParaRPr lang="en-US" sz="1400" dirty="0"/>
          </a:p>
        </p:txBody>
      </p:sp>
      <p:cxnSp>
        <p:nvCxnSpPr>
          <p:cNvPr id="57" name="Straight Arrow Connector 56"/>
          <p:cNvCxnSpPr/>
          <p:nvPr/>
        </p:nvCxnSpPr>
        <p:spPr>
          <a:xfrm flipH="1" flipV="1">
            <a:off x="1400175" y="4832792"/>
            <a:ext cx="2885782" cy="118700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516695" y="4503782"/>
            <a:ext cx="1295400" cy="307777"/>
          </a:xfrm>
          <a:prstGeom prst="rect">
            <a:avLst/>
          </a:prstGeom>
          <a:noFill/>
        </p:spPr>
        <p:txBody>
          <a:bodyPr wrap="square" rtlCol="0">
            <a:spAutoFit/>
          </a:bodyPr>
          <a:lstStyle/>
          <a:p>
            <a:r>
              <a:rPr lang="en-US" sz="1400" dirty="0" smtClean="0"/>
              <a:t>Notre Dame</a:t>
            </a:r>
            <a:endParaRPr lang="en-US" sz="1400" dirty="0"/>
          </a:p>
        </p:txBody>
      </p:sp>
      <p:cxnSp>
        <p:nvCxnSpPr>
          <p:cNvPr id="61" name="Straight Arrow Connector 60"/>
          <p:cNvCxnSpPr/>
          <p:nvPr/>
        </p:nvCxnSpPr>
        <p:spPr>
          <a:xfrm flipH="1" flipV="1">
            <a:off x="1400175" y="5867400"/>
            <a:ext cx="2885782"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152400" y="5513486"/>
            <a:ext cx="2249072" cy="307777"/>
          </a:xfrm>
          <a:prstGeom prst="rect">
            <a:avLst/>
          </a:prstGeom>
          <a:noFill/>
        </p:spPr>
        <p:txBody>
          <a:bodyPr wrap="square" rtlCol="0">
            <a:spAutoFit/>
          </a:bodyPr>
          <a:lstStyle/>
          <a:p>
            <a:r>
              <a:rPr lang="en-US" sz="1400" dirty="0" smtClean="0"/>
              <a:t>School at Church Farm</a:t>
            </a:r>
            <a:endParaRPr lang="en-US" sz="1400" dirty="0"/>
          </a:p>
        </p:txBody>
      </p:sp>
      <p:cxnSp>
        <p:nvCxnSpPr>
          <p:cNvPr id="82" name="Straight Arrow Connector 81"/>
          <p:cNvCxnSpPr/>
          <p:nvPr/>
        </p:nvCxnSpPr>
        <p:spPr>
          <a:xfrm flipV="1">
            <a:off x="5257800" y="3943349"/>
            <a:ext cx="2906151" cy="230505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3" name="TextBox 82"/>
          <p:cNvSpPr txBox="1"/>
          <p:nvPr/>
        </p:nvSpPr>
        <p:spPr>
          <a:xfrm>
            <a:off x="7248965" y="4243755"/>
            <a:ext cx="1524000" cy="307777"/>
          </a:xfrm>
          <a:prstGeom prst="rect">
            <a:avLst/>
          </a:prstGeom>
          <a:noFill/>
        </p:spPr>
        <p:txBody>
          <a:bodyPr wrap="square" rtlCol="0">
            <a:spAutoFit/>
          </a:bodyPr>
          <a:lstStyle/>
          <a:p>
            <a:r>
              <a:rPr lang="en-US" sz="1400" dirty="0" smtClean="0"/>
              <a:t>Villa Victoria</a:t>
            </a:r>
            <a:endParaRPr lang="en-US" sz="1400" dirty="0"/>
          </a:p>
        </p:txBody>
      </p:sp>
      <p:cxnSp>
        <p:nvCxnSpPr>
          <p:cNvPr id="85" name="Straight Arrow Connector 84"/>
          <p:cNvCxnSpPr/>
          <p:nvPr/>
        </p:nvCxnSpPr>
        <p:spPr>
          <a:xfrm flipV="1">
            <a:off x="4953000" y="5821263"/>
            <a:ext cx="2514600" cy="3258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6" name="TextBox 85"/>
          <p:cNvSpPr txBox="1"/>
          <p:nvPr/>
        </p:nvSpPr>
        <p:spPr>
          <a:xfrm>
            <a:off x="7592451" y="5480000"/>
            <a:ext cx="971843" cy="307777"/>
          </a:xfrm>
          <a:prstGeom prst="rect">
            <a:avLst/>
          </a:prstGeom>
          <a:noFill/>
        </p:spPr>
        <p:txBody>
          <a:bodyPr wrap="square" rtlCol="0">
            <a:spAutoFit/>
          </a:bodyPr>
          <a:lstStyle/>
          <a:p>
            <a:r>
              <a:rPr lang="en-US" sz="1400" dirty="0" smtClean="0"/>
              <a:t>Stuart</a:t>
            </a:r>
            <a:endParaRPr lang="en-US" sz="1400" dirty="0"/>
          </a:p>
        </p:txBody>
      </p:sp>
      <p:cxnSp>
        <p:nvCxnSpPr>
          <p:cNvPr id="3" name="Straight Arrow Connector 2"/>
          <p:cNvCxnSpPr/>
          <p:nvPr/>
        </p:nvCxnSpPr>
        <p:spPr>
          <a:xfrm flipV="1">
            <a:off x="4953000" y="4832792"/>
            <a:ext cx="2743200" cy="114890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7401365" y="4678903"/>
            <a:ext cx="1524000" cy="307777"/>
          </a:xfrm>
          <a:prstGeom prst="rect">
            <a:avLst/>
          </a:prstGeom>
          <a:noFill/>
        </p:spPr>
        <p:txBody>
          <a:bodyPr wrap="square" rtlCol="0">
            <a:spAutoFit/>
          </a:bodyPr>
          <a:lstStyle/>
          <a:p>
            <a:r>
              <a:rPr lang="en-US" sz="1400" dirty="0" smtClean="0"/>
              <a:t>Blair Academy</a:t>
            </a:r>
            <a:endParaRPr lang="en-US" sz="1400" dirty="0"/>
          </a:p>
        </p:txBody>
      </p:sp>
      <p:cxnSp>
        <p:nvCxnSpPr>
          <p:cNvPr id="9" name="Straight Arrow Connector 8"/>
          <p:cNvCxnSpPr/>
          <p:nvPr/>
        </p:nvCxnSpPr>
        <p:spPr>
          <a:xfrm flipH="1" flipV="1">
            <a:off x="3657600" y="4678903"/>
            <a:ext cx="990600" cy="156949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2971800" y="4249301"/>
            <a:ext cx="1524000" cy="307777"/>
          </a:xfrm>
          <a:prstGeom prst="rect">
            <a:avLst/>
          </a:prstGeom>
          <a:noFill/>
        </p:spPr>
        <p:txBody>
          <a:bodyPr wrap="square" rtlCol="0">
            <a:spAutoFit/>
          </a:bodyPr>
          <a:lstStyle/>
          <a:p>
            <a:r>
              <a:rPr lang="en-US" sz="1400" dirty="0" smtClean="0"/>
              <a:t>Philips Andover</a:t>
            </a:r>
            <a:endParaRPr lang="en-US" sz="1400" dirty="0"/>
          </a:p>
        </p:txBody>
      </p:sp>
    </p:spTree>
    <p:extLst>
      <p:ext uri="{BB962C8B-B14F-4D97-AF65-F5344CB8AC3E}">
        <p14:creationId xmlns:p14="http://schemas.microsoft.com/office/powerpoint/2010/main" val="188870956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21</a:t>
            </a:r>
            <a:r>
              <a:rPr lang="en-US" baseline="30000" dirty="0" smtClean="0"/>
              <a:t>st</a:t>
            </a:r>
            <a:r>
              <a:rPr lang="en-US" dirty="0" smtClean="0"/>
              <a:t> Century Skills</a:t>
            </a:r>
            <a:endParaRPr lang="en-US" dirty="0"/>
          </a:p>
        </p:txBody>
      </p:sp>
      <p:sp>
        <p:nvSpPr>
          <p:cNvPr id="3" name="Content Placeholder 2"/>
          <p:cNvSpPr>
            <a:spLocks noGrp="1"/>
          </p:cNvSpPr>
          <p:nvPr>
            <p:ph idx="1"/>
          </p:nvPr>
        </p:nvSpPr>
        <p:spPr/>
        <p:txBody>
          <a:bodyPr/>
          <a:lstStyle/>
          <a:p>
            <a:r>
              <a:rPr lang="en-US" sz="2400" dirty="0" smtClean="0"/>
              <a:t>It is </a:t>
            </a:r>
            <a:r>
              <a:rPr lang="en-US" sz="2400" u="sng" dirty="0" smtClean="0"/>
              <a:t>not enough</a:t>
            </a:r>
            <a:r>
              <a:rPr lang="en-US" sz="2400" dirty="0" smtClean="0"/>
              <a:t> to teach children the “basics.”</a:t>
            </a:r>
          </a:p>
          <a:p>
            <a:pPr marL="64008" indent="0">
              <a:buNone/>
            </a:pPr>
            <a:endParaRPr lang="en-US" sz="2400" dirty="0" smtClean="0"/>
          </a:p>
          <a:p>
            <a:r>
              <a:rPr lang="en-US" sz="2400" dirty="0" smtClean="0"/>
              <a:t>“</a:t>
            </a:r>
            <a:r>
              <a:rPr lang="en-US" sz="2400" i="1" dirty="0" smtClean="0"/>
              <a:t>Everything you need to know</a:t>
            </a:r>
            <a:r>
              <a:rPr lang="en-US" sz="2400" dirty="0" smtClean="0"/>
              <a:t>” in 1</a:t>
            </a:r>
            <a:r>
              <a:rPr lang="en-US" sz="2400" baseline="30000" dirty="0" smtClean="0"/>
              <a:t>st</a:t>
            </a:r>
            <a:r>
              <a:rPr lang="en-US" sz="2400" dirty="0" smtClean="0"/>
              <a:t>, 3</a:t>
            </a:r>
            <a:r>
              <a:rPr lang="en-US" sz="2400" baseline="30000" dirty="0" smtClean="0"/>
              <a:t>rd</a:t>
            </a:r>
            <a:r>
              <a:rPr lang="en-US" sz="2400" dirty="0" smtClean="0"/>
              <a:t>, 7</a:t>
            </a:r>
            <a:r>
              <a:rPr lang="en-US" sz="2400" baseline="30000" dirty="0" smtClean="0"/>
              <a:t>th</a:t>
            </a:r>
            <a:r>
              <a:rPr lang="en-US" sz="2400" dirty="0"/>
              <a:t> </a:t>
            </a:r>
            <a:r>
              <a:rPr lang="en-US" sz="2400" dirty="0" smtClean="0"/>
              <a:t>etc. emphasizes rote content.</a:t>
            </a:r>
          </a:p>
          <a:p>
            <a:pPr marL="64008" indent="0">
              <a:buNone/>
            </a:pPr>
            <a:endParaRPr lang="en-US" sz="2400" dirty="0" smtClean="0"/>
          </a:p>
          <a:p>
            <a:r>
              <a:rPr lang="en-US" dirty="0" smtClean="0"/>
              <a:t>The skills taught today for the future combine academic and socio-emotional intelligences.</a:t>
            </a:r>
            <a:endParaRPr lang="en-US" dirty="0"/>
          </a:p>
        </p:txBody>
      </p:sp>
    </p:spTree>
    <p:extLst>
      <p:ext uri="{BB962C8B-B14F-4D97-AF65-F5344CB8AC3E}">
        <p14:creationId xmlns:p14="http://schemas.microsoft.com/office/powerpoint/2010/main" val="1151512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xagon 3"/>
          <p:cNvSpPr/>
          <p:nvPr/>
        </p:nvSpPr>
        <p:spPr>
          <a:xfrm>
            <a:off x="2599592" y="2224747"/>
            <a:ext cx="3581400" cy="2514600"/>
          </a:xfrm>
          <a:prstGeom prst="hexagon">
            <a:avLst/>
          </a:prstGeom>
          <a:solidFill>
            <a:srgbClr val="CC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chemeClr val="bg1"/>
                </a:solidFill>
              </a:rPr>
              <a:t>Collaboration</a:t>
            </a:r>
            <a:endParaRPr lang="en-US" sz="2800" b="1" dirty="0">
              <a:solidFill>
                <a:schemeClr val="bg1"/>
              </a:solidFill>
            </a:endParaRPr>
          </a:p>
        </p:txBody>
      </p:sp>
      <p:sp>
        <p:nvSpPr>
          <p:cNvPr id="5" name="Hexagon 4"/>
          <p:cNvSpPr/>
          <p:nvPr/>
        </p:nvSpPr>
        <p:spPr>
          <a:xfrm>
            <a:off x="3263705" y="228600"/>
            <a:ext cx="2324100" cy="1790700"/>
          </a:xfrm>
          <a:prstGeom prst="hexagon">
            <a:avLst/>
          </a:prstGeom>
          <a:solidFill>
            <a:srgbClr val="00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Teacher/Student relationships</a:t>
            </a:r>
            <a:endParaRPr lang="en-US" sz="1400" dirty="0"/>
          </a:p>
        </p:txBody>
      </p:sp>
      <p:sp>
        <p:nvSpPr>
          <p:cNvPr id="6" name="Hexagon 5"/>
          <p:cNvSpPr/>
          <p:nvPr/>
        </p:nvSpPr>
        <p:spPr>
          <a:xfrm>
            <a:off x="5867400" y="1524000"/>
            <a:ext cx="2324100" cy="1790700"/>
          </a:xfrm>
          <a:prstGeom prst="hexagon">
            <a:avLst/>
          </a:prstGeom>
          <a:solidFill>
            <a:srgbClr val="00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Buddy Classes</a:t>
            </a:r>
            <a:endParaRPr lang="en-US" sz="1400" dirty="0"/>
          </a:p>
        </p:txBody>
      </p:sp>
      <p:sp>
        <p:nvSpPr>
          <p:cNvPr id="7" name="Hexagon 6"/>
          <p:cNvSpPr/>
          <p:nvPr/>
        </p:nvSpPr>
        <p:spPr>
          <a:xfrm>
            <a:off x="5831058" y="3843997"/>
            <a:ext cx="2324100" cy="1790700"/>
          </a:xfrm>
          <a:prstGeom prst="hexagon">
            <a:avLst/>
          </a:prstGeom>
          <a:solidFill>
            <a:srgbClr val="00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Peer help</a:t>
            </a:r>
            <a:endParaRPr lang="en-US" sz="1400" dirty="0"/>
          </a:p>
        </p:txBody>
      </p:sp>
      <p:sp>
        <p:nvSpPr>
          <p:cNvPr id="8" name="Hexagon 7"/>
          <p:cNvSpPr/>
          <p:nvPr/>
        </p:nvSpPr>
        <p:spPr>
          <a:xfrm>
            <a:off x="472440" y="1600200"/>
            <a:ext cx="2324100" cy="1790700"/>
          </a:xfrm>
          <a:prstGeom prst="hexagon">
            <a:avLst/>
          </a:prstGeom>
          <a:solidFill>
            <a:srgbClr val="00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Parent/ PV</a:t>
            </a:r>
          </a:p>
          <a:p>
            <a:pPr algn="ctr"/>
            <a:r>
              <a:rPr lang="en-US" sz="1400" dirty="0" smtClean="0"/>
              <a:t>volunteers</a:t>
            </a:r>
            <a:endParaRPr lang="en-US" sz="1400" dirty="0"/>
          </a:p>
        </p:txBody>
      </p:sp>
      <p:sp>
        <p:nvSpPr>
          <p:cNvPr id="9" name="Hexagon 8"/>
          <p:cNvSpPr/>
          <p:nvPr/>
        </p:nvSpPr>
        <p:spPr>
          <a:xfrm>
            <a:off x="472440" y="3810000"/>
            <a:ext cx="2324100" cy="1790700"/>
          </a:xfrm>
          <a:prstGeom prst="hexagon">
            <a:avLst/>
          </a:prstGeom>
          <a:solidFill>
            <a:srgbClr val="00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Partner </a:t>
            </a:r>
            <a:r>
              <a:rPr lang="en-US" sz="1400" dirty="0" smtClean="0"/>
              <a:t>work</a:t>
            </a:r>
          </a:p>
          <a:p>
            <a:pPr algn="ctr"/>
            <a:r>
              <a:rPr lang="en-US" sz="1400" dirty="0" smtClean="0"/>
              <a:t>“Turn and talks”</a:t>
            </a:r>
            <a:endParaRPr lang="en-US" sz="1400" dirty="0"/>
          </a:p>
        </p:txBody>
      </p:sp>
      <p:sp>
        <p:nvSpPr>
          <p:cNvPr id="10" name="Hexagon 9"/>
          <p:cNvSpPr/>
          <p:nvPr/>
        </p:nvSpPr>
        <p:spPr>
          <a:xfrm>
            <a:off x="3254033" y="4876800"/>
            <a:ext cx="2324100" cy="1790700"/>
          </a:xfrm>
          <a:prstGeom prst="hexagon">
            <a:avLst/>
          </a:prstGeom>
          <a:solidFill>
            <a:srgbClr val="00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Small group/project work</a:t>
            </a:r>
            <a:endParaRPr lang="en-US" sz="1400" dirty="0"/>
          </a:p>
        </p:txBody>
      </p:sp>
    </p:spTree>
    <p:extLst>
      <p:ext uri="{BB962C8B-B14F-4D97-AF65-F5344CB8AC3E}">
        <p14:creationId xmlns:p14="http://schemas.microsoft.com/office/powerpoint/2010/main" val="102557177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xagon 3"/>
          <p:cNvSpPr/>
          <p:nvPr/>
        </p:nvSpPr>
        <p:spPr>
          <a:xfrm>
            <a:off x="2514600" y="2286001"/>
            <a:ext cx="3581400" cy="2514600"/>
          </a:xfrm>
          <a:prstGeom prst="hexagon">
            <a:avLst/>
          </a:prstGeom>
          <a:solidFill>
            <a:srgbClr val="CC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chemeClr val="bg1"/>
                </a:solidFill>
              </a:rPr>
              <a:t>Creativity</a:t>
            </a:r>
            <a:endParaRPr lang="en-US" sz="2800" b="1" dirty="0">
              <a:solidFill>
                <a:schemeClr val="bg1"/>
              </a:solidFill>
            </a:endParaRPr>
          </a:p>
        </p:txBody>
      </p:sp>
      <p:sp>
        <p:nvSpPr>
          <p:cNvPr id="5" name="Hexagon 4"/>
          <p:cNvSpPr/>
          <p:nvPr/>
        </p:nvSpPr>
        <p:spPr>
          <a:xfrm>
            <a:off x="3276600" y="304800"/>
            <a:ext cx="2324100" cy="1790700"/>
          </a:xfrm>
          <a:prstGeom prst="hexagon">
            <a:avLst/>
          </a:prstGeom>
          <a:solidFill>
            <a:srgbClr val="00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Art</a:t>
            </a:r>
            <a:endParaRPr lang="en-US" sz="1400" dirty="0"/>
          </a:p>
        </p:txBody>
      </p:sp>
      <p:sp>
        <p:nvSpPr>
          <p:cNvPr id="6" name="Hexagon 5"/>
          <p:cNvSpPr/>
          <p:nvPr/>
        </p:nvSpPr>
        <p:spPr>
          <a:xfrm>
            <a:off x="5867400" y="1524000"/>
            <a:ext cx="2324100" cy="1790700"/>
          </a:xfrm>
          <a:prstGeom prst="hexagon">
            <a:avLst/>
          </a:prstGeom>
          <a:solidFill>
            <a:srgbClr val="00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Music</a:t>
            </a:r>
            <a:endParaRPr lang="en-US" sz="1400" dirty="0"/>
          </a:p>
        </p:txBody>
      </p:sp>
      <p:sp>
        <p:nvSpPr>
          <p:cNvPr id="7" name="Hexagon 6"/>
          <p:cNvSpPr/>
          <p:nvPr/>
        </p:nvSpPr>
        <p:spPr>
          <a:xfrm>
            <a:off x="5831058" y="3843997"/>
            <a:ext cx="2324100" cy="1790700"/>
          </a:xfrm>
          <a:prstGeom prst="hexagon">
            <a:avLst/>
          </a:prstGeom>
          <a:solidFill>
            <a:srgbClr val="00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Upper School</a:t>
            </a:r>
          </a:p>
          <a:p>
            <a:pPr algn="ctr"/>
            <a:r>
              <a:rPr lang="en-US" sz="1400" dirty="0" smtClean="0"/>
              <a:t>Electives</a:t>
            </a:r>
            <a:endParaRPr lang="en-US" sz="1400" dirty="0"/>
          </a:p>
        </p:txBody>
      </p:sp>
      <p:sp>
        <p:nvSpPr>
          <p:cNvPr id="8" name="Hexagon 7"/>
          <p:cNvSpPr/>
          <p:nvPr/>
        </p:nvSpPr>
        <p:spPr>
          <a:xfrm>
            <a:off x="472440" y="1600200"/>
            <a:ext cx="2324100" cy="1790700"/>
          </a:xfrm>
          <a:prstGeom prst="hexagon">
            <a:avLst/>
          </a:prstGeom>
          <a:solidFill>
            <a:srgbClr val="00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Drama</a:t>
            </a:r>
            <a:endParaRPr lang="en-US" sz="1400" dirty="0"/>
          </a:p>
        </p:txBody>
      </p:sp>
      <p:sp>
        <p:nvSpPr>
          <p:cNvPr id="9" name="Hexagon 8"/>
          <p:cNvSpPr/>
          <p:nvPr/>
        </p:nvSpPr>
        <p:spPr>
          <a:xfrm>
            <a:off x="472440" y="3810000"/>
            <a:ext cx="2324100" cy="1790700"/>
          </a:xfrm>
          <a:prstGeom prst="hexagon">
            <a:avLst/>
          </a:prstGeom>
          <a:solidFill>
            <a:srgbClr val="00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Choice</a:t>
            </a:r>
            <a:endParaRPr lang="en-US" sz="1400" dirty="0"/>
          </a:p>
        </p:txBody>
      </p:sp>
      <p:sp>
        <p:nvSpPr>
          <p:cNvPr id="10" name="Hexagon 9"/>
          <p:cNvSpPr/>
          <p:nvPr/>
        </p:nvSpPr>
        <p:spPr>
          <a:xfrm>
            <a:off x="3213002" y="5029200"/>
            <a:ext cx="2324100" cy="1790700"/>
          </a:xfrm>
          <a:prstGeom prst="hexagon">
            <a:avLst/>
          </a:prstGeom>
          <a:solidFill>
            <a:srgbClr val="00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Reading/Writing</a:t>
            </a:r>
          </a:p>
          <a:p>
            <a:pPr algn="ctr"/>
            <a:r>
              <a:rPr lang="en-US" sz="1400" dirty="0" smtClean="0"/>
              <a:t>Workshops</a:t>
            </a:r>
            <a:endParaRPr lang="en-US" sz="1400" dirty="0"/>
          </a:p>
        </p:txBody>
      </p:sp>
    </p:spTree>
    <p:extLst>
      <p:ext uri="{BB962C8B-B14F-4D97-AF65-F5344CB8AC3E}">
        <p14:creationId xmlns:p14="http://schemas.microsoft.com/office/powerpoint/2010/main" val="313497163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xagon 3"/>
          <p:cNvSpPr/>
          <p:nvPr/>
        </p:nvSpPr>
        <p:spPr>
          <a:xfrm>
            <a:off x="2362200" y="2389749"/>
            <a:ext cx="4114800" cy="2514600"/>
          </a:xfrm>
          <a:prstGeom prst="hexagon">
            <a:avLst/>
          </a:prstGeom>
          <a:solidFill>
            <a:srgbClr val="CC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chemeClr val="bg1"/>
                </a:solidFill>
              </a:rPr>
              <a:t>Communication</a:t>
            </a:r>
            <a:endParaRPr lang="en-US" sz="2800" b="1" dirty="0">
              <a:solidFill>
                <a:schemeClr val="bg1"/>
              </a:solidFill>
            </a:endParaRPr>
          </a:p>
        </p:txBody>
      </p:sp>
      <p:sp>
        <p:nvSpPr>
          <p:cNvPr id="5" name="Hexagon 4"/>
          <p:cNvSpPr/>
          <p:nvPr/>
        </p:nvSpPr>
        <p:spPr>
          <a:xfrm>
            <a:off x="3276600" y="304800"/>
            <a:ext cx="2324100" cy="1790700"/>
          </a:xfrm>
          <a:prstGeom prst="hexagon">
            <a:avLst/>
          </a:prstGeom>
          <a:solidFill>
            <a:srgbClr val="00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Presentations</a:t>
            </a:r>
            <a:endParaRPr lang="en-US" sz="1400" dirty="0"/>
          </a:p>
        </p:txBody>
      </p:sp>
      <p:sp>
        <p:nvSpPr>
          <p:cNvPr id="6" name="Hexagon 5"/>
          <p:cNvSpPr/>
          <p:nvPr/>
        </p:nvSpPr>
        <p:spPr>
          <a:xfrm>
            <a:off x="6172200" y="1524000"/>
            <a:ext cx="2324100" cy="1790700"/>
          </a:xfrm>
          <a:prstGeom prst="hexagon">
            <a:avLst/>
          </a:prstGeom>
          <a:solidFill>
            <a:srgbClr val="00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Morning Meeting</a:t>
            </a:r>
            <a:endParaRPr lang="en-US" sz="1400" dirty="0"/>
          </a:p>
        </p:txBody>
      </p:sp>
      <p:sp>
        <p:nvSpPr>
          <p:cNvPr id="7" name="Hexagon 6"/>
          <p:cNvSpPr/>
          <p:nvPr/>
        </p:nvSpPr>
        <p:spPr>
          <a:xfrm>
            <a:off x="6172200" y="3843997"/>
            <a:ext cx="2324100" cy="1790700"/>
          </a:xfrm>
          <a:prstGeom prst="hexagon">
            <a:avLst/>
          </a:prstGeom>
          <a:solidFill>
            <a:srgbClr val="00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Announcements</a:t>
            </a:r>
            <a:endParaRPr lang="en-US" sz="1400" dirty="0"/>
          </a:p>
        </p:txBody>
      </p:sp>
      <p:sp>
        <p:nvSpPr>
          <p:cNvPr id="8" name="Hexagon 7"/>
          <p:cNvSpPr/>
          <p:nvPr/>
        </p:nvSpPr>
        <p:spPr>
          <a:xfrm>
            <a:off x="314178" y="1600200"/>
            <a:ext cx="2324100" cy="1790700"/>
          </a:xfrm>
          <a:prstGeom prst="hexagon">
            <a:avLst/>
          </a:prstGeom>
          <a:solidFill>
            <a:srgbClr val="00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Technology</a:t>
            </a:r>
            <a:endParaRPr lang="en-US" sz="1400" dirty="0"/>
          </a:p>
        </p:txBody>
      </p:sp>
      <p:sp>
        <p:nvSpPr>
          <p:cNvPr id="9" name="Hexagon 8"/>
          <p:cNvSpPr/>
          <p:nvPr/>
        </p:nvSpPr>
        <p:spPr>
          <a:xfrm>
            <a:off x="304800" y="3795639"/>
            <a:ext cx="2324100" cy="1790700"/>
          </a:xfrm>
          <a:prstGeom prst="hexagon">
            <a:avLst/>
          </a:prstGeom>
          <a:solidFill>
            <a:srgbClr val="00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Local/National/Global</a:t>
            </a:r>
            <a:endParaRPr lang="en-US" sz="1400" dirty="0"/>
          </a:p>
        </p:txBody>
      </p:sp>
      <p:sp>
        <p:nvSpPr>
          <p:cNvPr id="10" name="Hexagon 9"/>
          <p:cNvSpPr/>
          <p:nvPr/>
        </p:nvSpPr>
        <p:spPr>
          <a:xfrm>
            <a:off x="3213002" y="5029200"/>
            <a:ext cx="2324100" cy="1790700"/>
          </a:xfrm>
          <a:prstGeom prst="hexagon">
            <a:avLst/>
          </a:prstGeom>
          <a:solidFill>
            <a:srgbClr val="00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Writing/Math</a:t>
            </a:r>
            <a:endParaRPr lang="en-US" sz="1400" dirty="0"/>
          </a:p>
        </p:txBody>
      </p:sp>
    </p:spTree>
    <p:extLst>
      <p:ext uri="{BB962C8B-B14F-4D97-AF65-F5344CB8AC3E}">
        <p14:creationId xmlns:p14="http://schemas.microsoft.com/office/powerpoint/2010/main" val="364815704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xagon 3"/>
          <p:cNvSpPr/>
          <p:nvPr/>
        </p:nvSpPr>
        <p:spPr>
          <a:xfrm>
            <a:off x="2362200" y="2389749"/>
            <a:ext cx="4114800" cy="2514600"/>
          </a:xfrm>
          <a:prstGeom prst="hexagon">
            <a:avLst/>
          </a:prstGeom>
          <a:solidFill>
            <a:srgbClr val="CC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chemeClr val="bg1"/>
                </a:solidFill>
              </a:rPr>
              <a:t>Character</a:t>
            </a:r>
            <a:endParaRPr lang="en-US" sz="2800" b="1" dirty="0">
              <a:solidFill>
                <a:schemeClr val="bg1"/>
              </a:solidFill>
            </a:endParaRPr>
          </a:p>
        </p:txBody>
      </p:sp>
      <p:sp>
        <p:nvSpPr>
          <p:cNvPr id="5" name="Hexagon 4"/>
          <p:cNvSpPr/>
          <p:nvPr/>
        </p:nvSpPr>
        <p:spPr>
          <a:xfrm>
            <a:off x="3276600" y="304800"/>
            <a:ext cx="2324100" cy="1790700"/>
          </a:xfrm>
          <a:prstGeom prst="hexagon">
            <a:avLst/>
          </a:prstGeom>
          <a:solidFill>
            <a:srgbClr val="00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SPICES</a:t>
            </a:r>
            <a:endParaRPr lang="en-US" sz="2400" dirty="0"/>
          </a:p>
        </p:txBody>
      </p:sp>
      <p:sp>
        <p:nvSpPr>
          <p:cNvPr id="6" name="Hexagon 5"/>
          <p:cNvSpPr/>
          <p:nvPr/>
        </p:nvSpPr>
        <p:spPr>
          <a:xfrm>
            <a:off x="6172200" y="1524000"/>
            <a:ext cx="2324100" cy="1790700"/>
          </a:xfrm>
          <a:prstGeom prst="hexagon">
            <a:avLst/>
          </a:prstGeom>
          <a:solidFill>
            <a:srgbClr val="00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“Teachable moments”</a:t>
            </a:r>
            <a:endParaRPr lang="en-US" sz="1400" dirty="0"/>
          </a:p>
        </p:txBody>
      </p:sp>
      <p:sp>
        <p:nvSpPr>
          <p:cNvPr id="7" name="Hexagon 6"/>
          <p:cNvSpPr/>
          <p:nvPr/>
        </p:nvSpPr>
        <p:spPr>
          <a:xfrm>
            <a:off x="6172200" y="3843997"/>
            <a:ext cx="2324100" cy="1790700"/>
          </a:xfrm>
          <a:prstGeom prst="hexagon">
            <a:avLst/>
          </a:prstGeom>
          <a:solidFill>
            <a:srgbClr val="00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Values-infused curriculum</a:t>
            </a:r>
            <a:endParaRPr lang="en-US" sz="1400" dirty="0"/>
          </a:p>
        </p:txBody>
      </p:sp>
      <p:sp>
        <p:nvSpPr>
          <p:cNvPr id="8" name="Hexagon 7"/>
          <p:cNvSpPr/>
          <p:nvPr/>
        </p:nvSpPr>
        <p:spPr>
          <a:xfrm>
            <a:off x="328246" y="1600200"/>
            <a:ext cx="2324100" cy="1790700"/>
          </a:xfrm>
          <a:prstGeom prst="hexagon">
            <a:avLst/>
          </a:prstGeom>
          <a:solidFill>
            <a:srgbClr val="00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Meeting for Worship</a:t>
            </a:r>
            <a:endParaRPr lang="en-US" sz="1400" dirty="0"/>
          </a:p>
        </p:txBody>
      </p:sp>
      <p:sp>
        <p:nvSpPr>
          <p:cNvPr id="9" name="Hexagon 8"/>
          <p:cNvSpPr/>
          <p:nvPr/>
        </p:nvSpPr>
        <p:spPr>
          <a:xfrm>
            <a:off x="304800" y="3795639"/>
            <a:ext cx="2324100" cy="1790700"/>
          </a:xfrm>
          <a:prstGeom prst="hexagon">
            <a:avLst/>
          </a:prstGeom>
          <a:solidFill>
            <a:srgbClr val="00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Community relationships</a:t>
            </a:r>
            <a:endParaRPr lang="en-US" sz="1400" dirty="0"/>
          </a:p>
        </p:txBody>
      </p:sp>
      <p:sp>
        <p:nvSpPr>
          <p:cNvPr id="10" name="Hexagon 9"/>
          <p:cNvSpPr/>
          <p:nvPr/>
        </p:nvSpPr>
        <p:spPr>
          <a:xfrm>
            <a:off x="3213002" y="5029200"/>
            <a:ext cx="2324100" cy="1790700"/>
          </a:xfrm>
          <a:prstGeom prst="hexagon">
            <a:avLst/>
          </a:prstGeom>
          <a:solidFill>
            <a:srgbClr val="00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Guidance lessons</a:t>
            </a:r>
            <a:endParaRPr lang="en-US" sz="1400" dirty="0"/>
          </a:p>
        </p:txBody>
      </p:sp>
    </p:spTree>
    <p:extLst>
      <p:ext uri="{BB962C8B-B14F-4D97-AF65-F5344CB8AC3E}">
        <p14:creationId xmlns:p14="http://schemas.microsoft.com/office/powerpoint/2010/main" val="2123648452"/>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1700</TotalTime>
  <Words>808</Words>
  <Application>Microsoft Macintosh PowerPoint</Application>
  <PresentationFormat>On-screen Show (4:3)</PresentationFormat>
  <Paragraphs>176</Paragraphs>
  <Slides>16</Slides>
  <Notes>6</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Verve</vt:lpstr>
      <vt:lpstr>Preparing Students for High School A PreK – 8th Grade Approach</vt:lpstr>
      <vt:lpstr>PowerPoint Presentation</vt:lpstr>
      <vt:lpstr>PowerPoint Presentation</vt:lpstr>
      <vt:lpstr>PowerPoint Presentation</vt:lpstr>
      <vt:lpstr>21st Century Skills</vt:lpstr>
      <vt:lpstr>PowerPoint Presentation</vt:lpstr>
      <vt:lpstr>PowerPoint Presentation</vt:lpstr>
      <vt:lpstr>PowerPoint Presentation</vt:lpstr>
      <vt:lpstr>PowerPoint Presentation</vt:lpstr>
      <vt:lpstr>PowerPoint Presentation</vt:lpstr>
      <vt:lpstr>PowerPoint Presentation</vt:lpstr>
      <vt:lpstr>What is the ERB?</vt:lpstr>
      <vt:lpstr>Why the ERB and not something else?</vt:lpstr>
      <vt:lpstr>PowerPoint Presentation</vt:lpstr>
      <vt:lpstr>PowerPoint Presentation</vt:lpstr>
      <vt:lpstr>PowerPoint Presentation</vt:lpstr>
    </vt:vector>
  </TitlesOfParts>
  <Company>Newtown Friends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NFS Outcomes</dc:title>
  <dc:creator>JSmith</dc:creator>
  <cp:lastModifiedBy>Kristen Sanchez</cp:lastModifiedBy>
  <cp:revision>142</cp:revision>
  <dcterms:created xsi:type="dcterms:W3CDTF">2011-01-29T21:34:45Z</dcterms:created>
  <dcterms:modified xsi:type="dcterms:W3CDTF">2013-01-22T23:18:40Z</dcterms:modified>
</cp:coreProperties>
</file>